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6" r:id="rId2"/>
  </p:sldMasterIdLst>
  <p:notesMasterIdLst>
    <p:notesMasterId r:id="rId33"/>
  </p:notesMasterIdLst>
  <p:handoutMasterIdLst>
    <p:handoutMasterId r:id="rId34"/>
  </p:handoutMasterIdLst>
  <p:sldIdLst>
    <p:sldId id="371" r:id="rId3"/>
    <p:sldId id="372" r:id="rId4"/>
    <p:sldId id="374" r:id="rId5"/>
    <p:sldId id="386" r:id="rId6"/>
    <p:sldId id="395" r:id="rId7"/>
    <p:sldId id="396" r:id="rId8"/>
    <p:sldId id="393" r:id="rId9"/>
    <p:sldId id="394" r:id="rId10"/>
    <p:sldId id="366" r:id="rId11"/>
    <p:sldId id="367" r:id="rId12"/>
    <p:sldId id="398" r:id="rId13"/>
    <p:sldId id="399" r:id="rId14"/>
    <p:sldId id="397" r:id="rId15"/>
    <p:sldId id="385" r:id="rId16"/>
    <p:sldId id="382" r:id="rId17"/>
    <p:sldId id="390" r:id="rId18"/>
    <p:sldId id="375" r:id="rId19"/>
    <p:sldId id="364" r:id="rId20"/>
    <p:sldId id="389" r:id="rId21"/>
    <p:sldId id="387" r:id="rId22"/>
    <p:sldId id="378" r:id="rId23"/>
    <p:sldId id="379" r:id="rId24"/>
    <p:sldId id="383" r:id="rId25"/>
    <p:sldId id="357" r:id="rId26"/>
    <p:sldId id="358" r:id="rId27"/>
    <p:sldId id="388" r:id="rId28"/>
    <p:sldId id="391" r:id="rId29"/>
    <p:sldId id="362" r:id="rId30"/>
    <p:sldId id="369" r:id="rId31"/>
    <p:sldId id="370" r:id="rId32"/>
  </p:sldIdLst>
  <p:sldSz cx="12192000" cy="6858000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773B6"/>
    <a:srgbClr val="FFEE00"/>
    <a:srgbClr val="DA93ED"/>
    <a:srgbClr val="800000"/>
    <a:srgbClr val="0000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1" autoAdjust="0"/>
    <p:restoredTop sz="87333" autoAdjust="0"/>
  </p:normalViewPr>
  <p:slideViewPr>
    <p:cSldViewPr>
      <p:cViewPr varScale="1">
        <p:scale>
          <a:sx n="79" d="100"/>
          <a:sy n="79" d="100"/>
        </p:scale>
        <p:origin x="11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020" y="-444"/>
      </p:cViewPr>
      <p:guideLst>
        <p:guide orient="horz" pos="3149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defTabSz="947677"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011" y="1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algn="r" defTabSz="947677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4020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defTabSz="947677"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011" y="9494020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algn="r" defTabSz="947677">
              <a:defRPr sz="1200"/>
            </a:lvl1pPr>
          </a:lstStyle>
          <a:p>
            <a:fld id="{4AFE71C9-3A6F-46AC-8131-E6AAC2C02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defTabSz="966726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011" y="1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algn="r" defTabSz="966726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749300"/>
            <a:ext cx="66611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734" y="4748664"/>
            <a:ext cx="5490884" cy="449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020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defTabSz="966726"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011" y="9494020"/>
            <a:ext cx="2974850" cy="5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algn="r" defTabSz="966726">
              <a:defRPr sz="1200"/>
            </a:lvl1pPr>
          </a:lstStyle>
          <a:p>
            <a:fld id="{28AF7381-9053-4E77-9CB8-4208AF739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5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1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najdete veškeré</a:t>
            </a:r>
            <a:r>
              <a:rPr lang="cs-CZ" baseline="0" dirty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najdete veškeré</a:t>
            </a:r>
            <a:r>
              <a:rPr lang="cs-CZ" baseline="0" dirty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1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50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2050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najdete veškeré</a:t>
            </a:r>
            <a:r>
              <a:rPr lang="cs-CZ" baseline="0" dirty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85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5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6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najdete veškeré</a:t>
            </a:r>
            <a:r>
              <a:rPr lang="cs-CZ" baseline="0" dirty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2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34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59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2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67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2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24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29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40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30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3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najdete veškeré</a:t>
            </a:r>
            <a:r>
              <a:rPr lang="cs-CZ" baseline="0" dirty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2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6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1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najdete veškeré</a:t>
            </a:r>
            <a:r>
              <a:rPr lang="cs-CZ" baseline="0" dirty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1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2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3D82E-172E-4783-9AE5-9037BDC734BB}" type="slidenum">
              <a:rPr lang="en-US"/>
              <a:pPr/>
              <a:t>15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9300"/>
            <a:ext cx="6661150" cy="3748088"/>
          </a:xfrm>
          <a:ln/>
        </p:spPr>
      </p:sp>
      <p:sp>
        <p:nvSpPr>
          <p:cNvPr id="2" name="Zástupný symbol pro poznámky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Zde najdete veškeré</a:t>
            </a:r>
            <a:r>
              <a:rPr lang="cs-CZ" baseline="0" dirty="0" smtClean="0"/>
              <a:t> informace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1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84953"/>
            <a:ext cx="10363200" cy="41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7300" y="461963"/>
            <a:ext cx="415498" cy="546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718" y="461963"/>
            <a:ext cx="8062383" cy="546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7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6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2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146-D56B-4B7A-86F9-DD312F6A76E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5C46-D194-4BD7-99AC-3A75488A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539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717" y="1403351"/>
            <a:ext cx="54080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1" y="1403351"/>
            <a:ext cx="54080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2140"/>
            <a:ext cx="109728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6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58101"/>
            <a:ext cx="4011084" cy="2769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2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90339"/>
            <a:ext cx="7315200" cy="2769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3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66CC">
                <a:gamma/>
                <a:shade val="72549"/>
                <a:invGamma/>
              </a:srgbClr>
            </a:gs>
            <a:gs pos="50000">
              <a:srgbClr val="3366CC"/>
            </a:gs>
            <a:gs pos="100000">
              <a:srgbClr val="3366CC">
                <a:gamma/>
                <a:shade val="72549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2" name="Rectangle 18"/>
          <p:cNvSpPr>
            <a:spLocks noChangeArrowheads="1"/>
          </p:cNvSpPr>
          <p:nvPr/>
        </p:nvSpPr>
        <p:spPr bwMode="invGray">
          <a:xfrm>
            <a:off x="0" y="1"/>
            <a:ext cx="12192000" cy="10128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387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</a:endParaRPr>
          </a:p>
        </p:txBody>
      </p:sp>
      <p:sp>
        <p:nvSpPr>
          <p:cNvPr id="5132" name="Line 70"/>
          <p:cNvSpPr>
            <a:spLocks noChangeShapeType="1"/>
          </p:cNvSpPr>
          <p:nvPr/>
        </p:nvSpPr>
        <p:spPr bwMode="gray">
          <a:xfrm>
            <a:off x="0" y="1020763"/>
            <a:ext cx="12192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hlink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718" y="1403351"/>
            <a:ext cx="110193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718" y="525891"/>
            <a:ext cx="110193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2294" name="Picture 17" descr="jn_logo_50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717" y="6519863"/>
            <a:ext cx="130386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1500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23838" indent="-223838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FFA02F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2200" b="1">
          <a:solidFill>
            <a:schemeClr val="tx1"/>
          </a:solidFill>
          <a:latin typeface="+mn-lt"/>
        </a:defRPr>
      </a:lvl2pPr>
      <a:lvl3pPr marL="966788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309688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4pPr>
      <a:lvl5pPr marL="1658938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600" b="1">
          <a:solidFill>
            <a:schemeClr val="tx1"/>
          </a:solidFill>
          <a:latin typeface="+mn-lt"/>
        </a:defRPr>
      </a:lvl5pPr>
      <a:lvl6pPr marL="2116138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600" b="1">
          <a:solidFill>
            <a:schemeClr val="tx1"/>
          </a:solidFill>
          <a:latin typeface="+mn-lt"/>
        </a:defRPr>
      </a:lvl6pPr>
      <a:lvl7pPr marL="2573338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600" b="1">
          <a:solidFill>
            <a:schemeClr val="tx1"/>
          </a:solidFill>
          <a:latin typeface="+mn-lt"/>
        </a:defRPr>
      </a:lvl7pPr>
      <a:lvl8pPr marL="3030538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600" b="1">
          <a:solidFill>
            <a:schemeClr val="tx1"/>
          </a:solidFill>
          <a:latin typeface="+mn-lt"/>
        </a:defRPr>
      </a:lvl8pPr>
      <a:lvl9pPr marL="3487738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FFA02F"/>
        </a:buClr>
        <a:buFont typeface="Arial" charset="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kariera@dataspring.cz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9.jpg"/><Relationship Id="rId10" Type="http://schemas.openxmlformats.org/officeDocument/2006/relationships/image" Target="../media/image7.jpg"/><Relationship Id="rId4" Type="http://schemas.openxmlformats.org/officeDocument/2006/relationships/hyperlink" Target="http://www.dataspring.cz/kariera" TargetMode="Externa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://www.microsoft.cz/STC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10.jpeg"/><Relationship Id="rId10" Type="http://schemas.openxmlformats.org/officeDocument/2006/relationships/image" Target="../media/image35.jpg"/><Relationship Id="rId4" Type="http://schemas.openxmlformats.org/officeDocument/2006/relationships/image" Target="../media/image9.jp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alef.com/alefnula/program-pro-studenty.c-218.html" TargetMode="External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37.png"/><Relationship Id="rId5" Type="http://schemas.openxmlformats.org/officeDocument/2006/relationships/image" Target="../media/image9.jpg"/><Relationship Id="rId10" Type="http://schemas.openxmlformats.org/officeDocument/2006/relationships/image" Target="../media/image36.png"/><Relationship Id="rId4" Type="http://schemas.openxmlformats.org/officeDocument/2006/relationships/hyperlink" Target="https://www.alef.com/alefnula/eventy/cybersecuritni-inkubator-2.e-15.html" TargetMode="External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33.jpg"/><Relationship Id="rId10" Type="http://schemas.openxmlformats.org/officeDocument/2006/relationships/image" Target="../media/image48.emf"/><Relationship Id="rId4" Type="http://schemas.openxmlformats.org/officeDocument/2006/relationships/image" Target="../media/image10.jpeg"/><Relationship Id="rId9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546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04800" y="518160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Středoškolská </a:t>
            </a:r>
            <a:r>
              <a:rPr lang="cs-CZ" sz="3600" dirty="0"/>
              <a:t>soutěž ČR v kybernetické </a:t>
            </a:r>
            <a:r>
              <a:rPr lang="cs-CZ" sz="3600" dirty="0" smtClean="0"/>
              <a:t>bezpečnosti</a:t>
            </a:r>
          </a:p>
          <a:p>
            <a:pPr algn="ctr"/>
            <a:r>
              <a:rPr lang="cs-CZ" sz="3600" b="1" dirty="0" smtClean="0"/>
              <a:t>Informace od partnerů 2. ročníku soutěže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4177565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7D988697-48B1-4A26-923A-EDAE4BACDA9D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3C8278E2-6484-4110-A3A4-0EC2857DB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64153378-61ED-4D22-AF04-AE71E90B7505}"/>
              </a:ext>
            </a:extLst>
          </p:cNvPr>
          <p:cNvSpPr/>
          <p:nvPr/>
        </p:nvSpPr>
        <p:spPr>
          <a:xfrm>
            <a:off x="4953000" y="2254001"/>
            <a:ext cx="6096000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BEZPEČNÉ </a:t>
            </a:r>
            <a:r>
              <a:rPr lang="cs-CZ" b="1" dirty="0">
                <a:solidFill>
                  <a:srgbClr val="3B3838"/>
                </a:solidFill>
                <a:cs typeface="Arial"/>
              </a:rPr>
              <a:t>SLUŽBY</a:t>
            </a:r>
            <a:endParaRPr lang="cs-CZ" dirty="0"/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Tým odborníků na ICT a kybernetickou bezpečnost zajišťující komunikační a informační služby pro záchranné a bezpečnostní složky a veřejnou správu. </a:t>
            </a:r>
            <a:endParaRPr lang="cs-CZ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4" descr="C:\Users\Barbora\Desktop\nakit_logo-09.png">
            <a:extLst>
              <a:ext uri="{FF2B5EF4-FFF2-40B4-BE49-F238E27FC236}">
                <a16:creationId xmlns="" xmlns:a16="http://schemas.microsoft.com/office/drawing/2014/main" id="{8E4AC4EA-09C6-4435-BD2F-F17A656A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2924"/>
            <a:ext cx="2865437" cy="13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B50B9373-B7D8-4E11-B777-B7B45F966968}"/>
              </a:ext>
            </a:extLst>
          </p:cNvPr>
          <p:cNvSpPr/>
          <p:nvPr/>
        </p:nvSpPr>
        <p:spPr>
          <a:xfrm>
            <a:off x="4521531" y="5435017"/>
            <a:ext cx="609600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VZDĚLÁVÁNÍ</a:t>
            </a: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NAKIT rozvíjí programy partnerství s vysokými školami v oblasti vzdělávání a výzkumu v kybernetické bezpečnosti. </a:t>
            </a:r>
            <a:endParaRPr lang="cs-CZ" dirty="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F480A8E-2B72-4E02-A14F-9FDD0CDD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2988"/>
            <a:ext cx="244453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D85433F3-2DE7-4B19-A4EE-66BC39C6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1" y="4008327"/>
            <a:ext cx="244453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7159B87-4A98-4592-8257-D33CF33A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46" y="5467568"/>
            <a:ext cx="244453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Barbora\Desktop\Šturc\nakit\02_design\identity\nakit_presentation-09.png">
            <a:extLst>
              <a:ext uri="{FF2B5EF4-FFF2-40B4-BE49-F238E27FC236}">
                <a16:creationId xmlns="" xmlns:a16="http://schemas.microsoft.com/office/drawing/2014/main" id="{33931AFA-E1E5-4D61-ACE2-CD1BBC6E0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5600" y="3139430"/>
            <a:ext cx="1676400" cy="34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85110488-2C4A-482F-B51D-5B43771E58CF}"/>
              </a:ext>
            </a:extLst>
          </p:cNvPr>
          <p:cNvSpPr/>
          <p:nvPr/>
        </p:nvSpPr>
        <p:spPr>
          <a:xfrm>
            <a:off x="1163344" y="3713242"/>
            <a:ext cx="6355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OCHRANA BUDOUCNOSTI, SLUŽBA OBČANŮM</a:t>
            </a:r>
          </a:p>
          <a:p>
            <a:endParaRPr lang="cs-CZ" dirty="0"/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NAKIT navrhuje, staví a provozuje ICT systémy k ochraně životů, zdraví, bezpečnosti a majetku obyvatel České republiky.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462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DE8D4D0F-15BA-4FAE-AEA0-3B431BAFC334}"/>
              </a:ext>
            </a:extLst>
          </p:cNvPr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4AE65615-2814-4F0F-8867-49532EF1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4" name="Picture 2" descr="C:\Users\Barbora\Desktop\Šturc\nakit\02_design\identity\nakit_presentation-09.png">
            <a:extLst>
              <a:ext uri="{FF2B5EF4-FFF2-40B4-BE49-F238E27FC236}">
                <a16:creationId xmlns="" xmlns:a16="http://schemas.microsoft.com/office/drawing/2014/main" id="{D0FE89AE-BA21-456F-A878-ED07BAD5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46963" y="3036726"/>
            <a:ext cx="1745037" cy="36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0D3B1BD6-F0F4-4C5F-9F65-E889952561C7}"/>
              </a:ext>
            </a:extLst>
          </p:cNvPr>
          <p:cNvSpPr/>
          <p:nvPr/>
        </p:nvSpPr>
        <p:spPr>
          <a:xfrm>
            <a:off x="2133600" y="2209800"/>
            <a:ext cx="7543800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MOŽNOSTI SPOLUPRÁCE 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cs typeface="Arial"/>
              </a:rPr>
              <a:t>Nabízíme spolupráci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těm, kteří chtějí rozvíjet svůj potenciál v oblasti ICT, kybernetické bezpečnosti, projektovém managementu, nákupu, financí, administrativy či v mnoha dalších oblastech. </a:t>
            </a:r>
            <a:endParaRPr lang="cs-CZ" dirty="0"/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Hledáme takové spolupracovníky, kteří jsou precizní, odpovědní, otevření nápadům a inovativnímu myšlení.</a:t>
            </a:r>
            <a:endParaRPr lang="cs-CZ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Více na http://www.nakit.cz/kariera</a:t>
            </a:r>
            <a:endParaRPr lang="cs-CZ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CFAF1C4-8C30-4DF3-8CEC-5CDF27A1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25130"/>
            <a:ext cx="244453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EC66D664-FA55-4F69-A7E9-BE8DE74C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0736"/>
            <a:ext cx="244453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5AD1E68-8745-4853-98C4-EED6A6C2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0" y="4714878"/>
            <a:ext cx="244453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54D1927F-F34B-4A70-A7F4-C940C10ADD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05" t="14930" r="11195" b="66570"/>
          <a:stretch/>
        </p:blipFill>
        <p:spPr>
          <a:xfrm>
            <a:off x="-228600" y="5596437"/>
            <a:ext cx="9906000" cy="12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6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0EEF2B-E169-46AF-900F-3682C1E383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000"/>
            <a:ext cx="121920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59794"/>
      </p:ext>
    </p:extLst>
  </p:cSld>
  <p:clrMapOvr>
    <a:masterClrMapping/>
  </p:clrMapOvr>
  <p:transition advTm="6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3" y="1600200"/>
            <a:ext cx="5168572" cy="38926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11" y="1600200"/>
            <a:ext cx="5198571" cy="39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950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8" y="1600200"/>
            <a:ext cx="5175782" cy="38926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5202193" cy="39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623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94804590-3C0E-429A-8671-1437B5647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887298"/>
            <a:ext cx="2971801" cy="207880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314EA008-9AC3-41BF-B0E7-CEF05B0AF7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561" y="1589059"/>
            <a:ext cx="2710646" cy="111937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="" xmlns:a16="http://schemas.microsoft.com/office/drawing/2014/main" id="{EEBDC8FA-E350-4509-B169-6252C7EC3A13}"/>
              </a:ext>
            </a:extLst>
          </p:cNvPr>
          <p:cNvSpPr txBox="1">
            <a:spLocks/>
          </p:cNvSpPr>
          <p:nvPr/>
        </p:nvSpPr>
        <p:spPr>
          <a:xfrm>
            <a:off x="280086" y="2626073"/>
            <a:ext cx="11631826" cy="1160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sz="2000" b="1" dirty="0">
                <a:solidFill>
                  <a:srgbClr val="002060"/>
                </a:solidFill>
              </a:rPr>
              <a:t>Chceš pracovat u jedné z největších softwarových firem v ČR?</a:t>
            </a:r>
            <a:br>
              <a:rPr lang="cs-CZ" sz="2000" b="1" dirty="0">
                <a:solidFill>
                  <a:srgbClr val="002060"/>
                </a:solidFill>
              </a:rPr>
            </a:br>
            <a:r>
              <a:rPr lang="cs-CZ" sz="2000" b="1" dirty="0">
                <a:solidFill>
                  <a:srgbClr val="002060"/>
                </a:solidFill>
              </a:rPr>
              <a:t>Chceš rozvíjet svůj talent a dělat práci, která tě baví?</a:t>
            </a:r>
            <a:br>
              <a:rPr lang="cs-CZ" sz="2000" b="1" dirty="0">
                <a:solidFill>
                  <a:srgbClr val="002060"/>
                </a:solidFill>
              </a:rPr>
            </a:br>
            <a:r>
              <a:rPr lang="cs-CZ" sz="2000" b="1" dirty="0">
                <a:solidFill>
                  <a:srgbClr val="002060"/>
                </a:solidFill>
              </a:rPr>
              <a:t>Staň se součástí firmy s budoucností!</a:t>
            </a:r>
            <a:r>
              <a:rPr lang="cs-CZ" sz="3200" b="1" dirty="0">
                <a:solidFill>
                  <a:srgbClr val="002060"/>
                </a:solidFill>
              </a:rPr>
              <a:t/>
            </a:r>
            <a:br>
              <a:rPr lang="cs-CZ" sz="3200" b="1" dirty="0">
                <a:solidFill>
                  <a:srgbClr val="002060"/>
                </a:solidFill>
              </a:rPr>
            </a:b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174C922-CA90-4128-8ED6-A4269F4F7B7F}"/>
              </a:ext>
            </a:extLst>
          </p:cNvPr>
          <p:cNvSpPr txBox="1"/>
          <p:nvPr/>
        </p:nvSpPr>
        <p:spPr>
          <a:xfrm>
            <a:off x="270561" y="3761630"/>
            <a:ext cx="11692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/>
            </a:r>
            <a:br>
              <a:rPr lang="cs-CZ" sz="1400" dirty="0">
                <a:latin typeface="+mj-lt"/>
              </a:rPr>
            </a:br>
            <a:r>
              <a:rPr lang="cs-CZ" sz="1400" dirty="0">
                <a:latin typeface="+mj-lt"/>
              </a:rPr>
              <a:t/>
            </a:r>
            <a:br>
              <a:rPr lang="cs-CZ" sz="1400" dirty="0">
                <a:latin typeface="+mj-lt"/>
              </a:rPr>
            </a:br>
            <a:r>
              <a:rPr lang="cs-CZ" sz="1400" dirty="0">
                <a:latin typeface="+mj-lt"/>
              </a:rPr>
              <a:t>Zaštiťujeme platformu KYBEZ, která je založená na spolupráci akademických, veřejných a mediálních institucí a komerčních společností z oblasti ICT.</a:t>
            </a:r>
            <a:br>
              <a:rPr lang="cs-CZ" sz="1400" dirty="0">
                <a:latin typeface="+mj-lt"/>
              </a:rPr>
            </a:br>
            <a:endParaRPr lang="cs-CZ" sz="1400" dirty="0">
              <a:latin typeface="+mj-lt"/>
            </a:endParaRPr>
          </a:p>
          <a:p>
            <a:r>
              <a:rPr lang="cs-CZ" sz="1400" dirty="0">
                <a:latin typeface="+mj-lt"/>
              </a:rPr>
              <a:t>V oblasti Internetu věcí se angažujeme zejména v technologiích pro chytré budovy prostřednictvím naší dceřiné společnosti HDL </a:t>
            </a:r>
            <a:r>
              <a:rPr lang="cs-CZ" sz="1400" dirty="0" err="1">
                <a:latin typeface="+mj-lt"/>
              </a:rPr>
              <a:t>Automation</a:t>
            </a:r>
            <a:r>
              <a:rPr lang="cs-CZ" sz="1400" dirty="0">
                <a:latin typeface="+mj-lt"/>
              </a:rPr>
              <a:t> s.r.o.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71B98A3A-EA71-4F91-8A08-A0A95901B277}"/>
              </a:ext>
            </a:extLst>
          </p:cNvPr>
          <p:cNvSpPr txBox="1"/>
          <p:nvPr/>
        </p:nvSpPr>
        <p:spPr>
          <a:xfrm>
            <a:off x="280086" y="3559239"/>
            <a:ext cx="886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j-lt"/>
              </a:rPr>
              <a:t>Jsme předním českým tvůrcem a dodavatelem informačních systémů, kybernetické bezpečnosti a Internetu věcí. Specializujeme se na tvorbu a dodávku software, včetně komplexní uživatelské podpory.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81F5D9E6-2B82-43D3-BCFB-0A323AA386D4}"/>
              </a:ext>
            </a:extLst>
          </p:cNvPr>
          <p:cNvSpPr/>
          <p:nvPr/>
        </p:nvSpPr>
        <p:spPr>
          <a:xfrm>
            <a:off x="270561" y="4964668"/>
            <a:ext cx="774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j-lt"/>
              </a:rPr>
              <a:t>Napiš nám na gordic@gordic.cz  nebo na www.gordic.cz/profil-spolecnosti/kariera/ </a:t>
            </a: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701976"/>
      </p:ext>
    </p:extLst>
  </p:cSld>
  <p:clrMapOvr>
    <a:masterClrMapping/>
  </p:clrMapOvr>
  <p:transition advTm="6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11658600" cy="37240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>
                <a:solidFill>
                  <a:srgbClr val="8FCE4A"/>
                </a:solidFill>
                <a:latin typeface="+mj-lt"/>
                <a:cs typeface="Arial" panose="020B0604020202020204" pitchFamily="34" charset="0"/>
              </a:rPr>
              <a:t>Zveme tě na prohlídku Tier III datového centra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Chceš získat nové zkušenosti v oblasti IT? Zajímají tě moderní technologie?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Chceš být součástí týmu skvělých profesionálů? Pokud si odpovíš 3x ANO,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tak hledáme právě tebe!!</a:t>
            </a:r>
            <a:r>
              <a:rPr lang="cs-CZ" sz="2000" b="1" dirty="0">
                <a:solidFill>
                  <a:srgbClr val="8FCE4A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Poskytujeme profesionální cloudové a IT služby, jsme specialisty na analýzu a zpracování dat, nabízíme služby řešící dílčí části GDPR, poskytujeme poradenství v oblasti business intelligence a využití dat a informací pro rozvoj podnikání. Další významnou produktovou oblastí je vlastní vývoj software. 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Ve vlastních datových centrech v Lužicích u Hodonína a v Praze využíváme nejmodernější technologie předních světových výrobců, jako jsou HPE, Cisco, Commvault, Fortinet, Microsoft či VMware. Nebojíme se investic do nových trendů a inovací. Naši specialisté tak mají příležitost pracovat vždy s těmi nejmodernějšími technologiemi.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Napiš nám na 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kariera@dataspring.cz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nebo se podívej na web 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4"/>
              </a:rPr>
              <a:t>www.dataspring.cz/kariera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7B06B3-07A1-4DCB-B808-970633C82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981200"/>
            <a:ext cx="2536591" cy="76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349"/>
      </p:ext>
    </p:extLst>
  </p:cSld>
  <p:clrMapOvr>
    <a:masterClrMapping/>
  </p:clrMapOvr>
  <p:transition advTm="6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11" name="Picture 2" descr="Fotka uživatele Studentské trenérské centrum.">
            <a:extLst>
              <a:ext uri="{FF2B5EF4-FFF2-40B4-BE49-F238E27FC236}">
                <a16:creationId xmlns="" xmlns:a16="http://schemas.microsoft.com/office/drawing/2014/main" id="{1A9E4577-1753-429F-A153-421A7AC18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8" b="26366"/>
          <a:stretch/>
        </p:blipFill>
        <p:spPr bwMode="auto">
          <a:xfrm>
            <a:off x="0" y="1593421"/>
            <a:ext cx="5867400" cy="20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637BE37F-A558-4C05-8874-C54CB78D1854}"/>
              </a:ext>
            </a:extLst>
          </p:cNvPr>
          <p:cNvSpPr/>
          <p:nvPr/>
        </p:nvSpPr>
        <p:spPr>
          <a:xfrm>
            <a:off x="12233" y="3671119"/>
            <a:ext cx="12167532" cy="1898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Box 3">
            <a:hlinkClick r:id="rId9"/>
            <a:extLst>
              <a:ext uri="{FF2B5EF4-FFF2-40B4-BE49-F238E27FC236}">
                <a16:creationId xmlns="" xmlns:a16="http://schemas.microsoft.com/office/drawing/2014/main" id="{3EB1BA72-2C71-4C25-A7E2-9845FB1F8A45}"/>
              </a:ext>
            </a:extLst>
          </p:cNvPr>
          <p:cNvSpPr txBox="1"/>
          <p:nvPr/>
        </p:nvSpPr>
        <p:spPr>
          <a:xfrm>
            <a:off x="304800" y="3841084"/>
            <a:ext cx="11266715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prstClr val="white"/>
                </a:solidFill>
                <a:latin typeface="Calibri" panose="020F0502020204030204"/>
              </a:rPr>
              <a:t>Dvouletý r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ozvojový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program pro studenty 2.ročníků SŠ</a:t>
            </a:r>
          </a:p>
          <a:p>
            <a:pPr lvl="0" algn="ctr">
              <a:lnSpc>
                <a:spcPct val="90000"/>
              </a:lnSpc>
              <a:defRPr/>
            </a:pPr>
            <a:r>
              <a:rPr lang="cs-CZ" sz="3200" dirty="0">
                <a:solidFill>
                  <a:prstClr val="white"/>
                </a:solidFill>
                <a:latin typeface="Calibri" panose="020F0502020204030204"/>
              </a:rPr>
              <a:t>● stáže ●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školení</a:t>
            </a:r>
            <a:r>
              <a:rPr lang="cs-CZ" sz="3200" dirty="0">
                <a:solidFill>
                  <a:prstClr val="white"/>
                </a:solidFill>
              </a:rPr>
              <a:t> ● certifikace ● start úspěšné kariéry</a:t>
            </a:r>
          </a:p>
          <a:p>
            <a:pPr lvl="0" algn="ctr">
              <a:lnSpc>
                <a:spcPct val="90000"/>
              </a:lnSpc>
              <a:defRPr/>
            </a:pPr>
            <a:r>
              <a:rPr lang="cs-CZ" sz="3200" dirty="0">
                <a:solidFill>
                  <a:prstClr val="white"/>
                </a:solidFill>
                <a:latin typeface="Calibri" panose="020F0502020204030204"/>
              </a:rPr>
              <a:t>microsoft.cz/</a:t>
            </a:r>
            <a:r>
              <a:rPr lang="cs-CZ" sz="3200" dirty="0" err="1">
                <a:solidFill>
                  <a:prstClr val="white"/>
                </a:solidFill>
                <a:latin typeface="Calibri" panose="020F0502020204030204"/>
              </a:rPr>
              <a:t>stc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C69D3374-DBB4-4D7F-AFBF-29B7CB674B13}"/>
              </a:ext>
            </a:extLst>
          </p:cNvPr>
          <p:cNvSpPr/>
          <p:nvPr/>
        </p:nvSpPr>
        <p:spPr>
          <a:xfrm>
            <a:off x="5867400" y="1603104"/>
            <a:ext cx="6312365" cy="2080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40483BD-98AF-4B9B-9DBD-3F81C947E624}"/>
              </a:ext>
            </a:extLst>
          </p:cNvPr>
          <p:cNvSpPr>
            <a:spLocks noGrp="1"/>
          </p:cNvSpPr>
          <p:nvPr/>
        </p:nvSpPr>
        <p:spPr>
          <a:xfrm>
            <a:off x="6248400" y="2066048"/>
            <a:ext cx="533041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chemeClr val="bg1"/>
                </a:solidFill>
              </a:rPr>
              <a:t>Studentské trenérské centrum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7636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701316"/>
            <a:ext cx="6858000" cy="382412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088"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cs-CZ" b="1" dirty="0">
                <a:solidFill>
                  <a:srgbClr val="00B0F0"/>
                </a:solidFill>
                <a:latin typeface="+mj-lt"/>
              </a:rPr>
              <a:t>Kdo jsme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0000"/>
              <a:buBlip>
                <a:blip r:embed="rId3"/>
              </a:buBlip>
            </a:pPr>
            <a:r>
              <a:rPr lang="cs-CZ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Jsme jedinečná tréninková aréna, která poskytuje výcvik v kybernetické obraně.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0000"/>
              <a:buBlip>
                <a:blip r:embed="rId3"/>
              </a:buBlip>
            </a:pPr>
            <a:r>
              <a:rPr lang="cs-CZ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Máme dlouhodobé, prokazatelné zkušenosti z reálného boje proti kybernetickým hrozbám.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0000"/>
              <a:buBlip>
                <a:blip r:embed="rId3"/>
              </a:buBlip>
            </a:pPr>
            <a:r>
              <a:rPr lang="cs-CZ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V našich scénářích bojují primárně lidé proti lidem.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SzPct val="70000"/>
              <a:buBlip>
                <a:blip r:embed="rId3"/>
              </a:buBlip>
            </a:pPr>
            <a:r>
              <a:rPr lang="cs-CZ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Disponujeme vlastním elitním týmem etických hackerů.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SzPct val="70000"/>
            </a:pPr>
            <a:endParaRPr lang="cs-CZ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65088"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cs-CZ" b="1" dirty="0">
                <a:solidFill>
                  <a:srgbClr val="00B0F0"/>
                </a:solidFill>
                <a:latin typeface="+mj-lt"/>
              </a:rPr>
              <a:t>Nabídka pro studenty</a:t>
            </a:r>
          </a:p>
          <a:p>
            <a:pPr marL="342900" lvl="0" indent="-342900" fontAlgn="auto">
              <a:spcBef>
                <a:spcPts val="300"/>
              </a:spcBef>
              <a:spcAft>
                <a:spcPts val="300"/>
              </a:spcAft>
              <a:buSzPct val="70000"/>
              <a:buBlip>
                <a:blip r:embed="rId3"/>
              </a:buBlip>
            </a:pPr>
            <a:r>
              <a:rPr lang="cs-CZ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Pracovat pro CGE můžeš jako externista i během studia.</a:t>
            </a:r>
          </a:p>
          <a:p>
            <a:pPr marL="342900" lvl="0" indent="-342900" fontAlgn="auto">
              <a:spcBef>
                <a:spcPts val="300"/>
              </a:spcBef>
              <a:spcAft>
                <a:spcPts val="300"/>
              </a:spcAft>
              <a:buSzPct val="70000"/>
              <a:buBlip>
                <a:blip r:embed="rId3"/>
              </a:buBlip>
            </a:pPr>
            <a:r>
              <a:rPr lang="cs-CZ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Pokud máš zajímavé nápady na útočné scénáře nebo neotřelé techniky obrany, rádi je využijeme a odměníme.</a:t>
            </a:r>
          </a:p>
          <a:p>
            <a:pPr marL="342900" lvl="0" indent="-342900" fontAlgn="auto">
              <a:spcBef>
                <a:spcPts val="300"/>
              </a:spcBef>
              <a:spcAft>
                <a:spcPts val="300"/>
              </a:spcAft>
              <a:buSzPct val="70000"/>
              <a:buBlip>
                <a:blip r:embed="rId3"/>
              </a:buBlip>
            </a:pPr>
            <a:r>
              <a:rPr lang="cs-CZ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Vystuduj obor blízký kybernetické bezpečnosti, rádi tě přivítáme v naší aréně</a:t>
            </a:r>
            <a:r>
              <a:rPr lang="cs-CZ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.</a:t>
            </a:r>
            <a:endParaRPr lang="cs-CZ" sz="16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19998"/>
            <a:ext cx="619007" cy="6190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93623"/>
            <a:ext cx="7848600" cy="11627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19998"/>
            <a:ext cx="619007" cy="61900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3" y="5919997"/>
            <a:ext cx="619007" cy="619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4377" y="5218385"/>
            <a:ext cx="408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7812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  <a:latin typeface="+mj-lt"/>
              </a:rPr>
              <a:t>https://</a:t>
            </a:r>
            <a:r>
              <a:rPr lang="cs-CZ" sz="2000" b="1" dirty="0">
                <a:solidFill>
                  <a:srgbClr val="00B0F0"/>
                </a:solidFill>
                <a:latin typeface="+mj-lt"/>
              </a:rPr>
              <a:t>www.cybergymeurope.com</a:t>
            </a:r>
            <a:endParaRPr lang="en-US" sz="20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5" name="Obrázek 4" descr="Obsah obrázku objekt&#10;&#10;Popis vygenerován s velmi vysokou mírou spolehlivosti">
            <a:extLst>
              <a:ext uri="{FF2B5EF4-FFF2-40B4-BE49-F238E27FC236}">
                <a16:creationId xmlns="" xmlns:a16="http://schemas.microsoft.com/office/drawing/2014/main" id="{22FC9313-D130-4B26-8EB5-9C7379BBA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18" y="1599618"/>
            <a:ext cx="4023368" cy="728473"/>
          </a:xfrm>
          <a:prstGeom prst="rect">
            <a:avLst/>
          </a:prstGeom>
        </p:spPr>
      </p:pic>
      <p:pic>
        <p:nvPicPr>
          <p:cNvPr id="14" name="Obrázek 13" descr="Obsah obrázku interiér, stůl, patro&#10;&#10;Popis vygenerován s vysokou mírou spolehlivosti">
            <a:extLst>
              <a:ext uri="{FF2B5EF4-FFF2-40B4-BE49-F238E27FC236}">
                <a16:creationId xmlns="" xmlns:a16="http://schemas.microsoft.com/office/drawing/2014/main" id="{6615556A-B850-4559-AB1B-1D78745CA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17" y="2442632"/>
            <a:ext cx="3947069" cy="27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45040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6296" y="1769879"/>
            <a:ext cx="11298704" cy="263149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Soutěž je organizována 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 všechny studenty středních škol věkové kategorie </a:t>
            </a:r>
            <a:r>
              <a:rPr lang="cs-CZ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14 </a:t>
            </a:r>
            <a:r>
              <a:rPr lang="cs-CZ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až </a:t>
            </a:r>
            <a:r>
              <a:rPr lang="cs-CZ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 </a:t>
            </a:r>
            <a:r>
              <a:rPr lang="cs-CZ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let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bez ohledu na zaměření školy a na </a:t>
            </a:r>
            <a:r>
              <a:rPr lang="cs-CZ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skutečnost, 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zda se jedná o studijní obory zakončené maturitou či nikoliv.</a:t>
            </a:r>
          </a:p>
          <a:p>
            <a:pPr algn="ctr">
              <a:spcBef>
                <a:spcPts val="600"/>
              </a:spcBef>
            </a:pPr>
            <a:endParaRPr lang="cs-CZ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Výkonným garantem kybernetické soutěže je </a:t>
            </a:r>
          </a:p>
          <a:p>
            <a:pPr algn="ctr">
              <a:spcBef>
                <a:spcPts val="600"/>
              </a:spcBef>
            </a:pPr>
            <a:r>
              <a:rPr lang="cs-CZ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Pracovní skupina kybernetické bezpečnosti AFCEA</a:t>
            </a:r>
            <a:r>
              <a:rPr lang="cs-CZ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cs-CZ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Hlavním odborným garantem je </a:t>
            </a:r>
          </a:p>
          <a:p>
            <a:pPr algn="ctr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Národní úřad kybernetické a informační bezpečnosti ČR</a:t>
            </a:r>
            <a:endParaRPr lang="cs-CZ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00" y="165849"/>
            <a:ext cx="2000000" cy="9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6" y="165849"/>
            <a:ext cx="900000" cy="9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94" y="165849"/>
            <a:ext cx="900000" cy="9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2" y="165849"/>
            <a:ext cx="90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8" y="5105400"/>
            <a:ext cx="10058400" cy="14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8265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4098" y="1489409"/>
            <a:ext cx="6940617" cy="430887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277812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 smtClean="0">
                <a:solidFill>
                  <a:srgbClr val="00B5AD"/>
                </a:solidFill>
                <a:latin typeface="+mj-lt"/>
              </a:rPr>
              <a:t>Kdo jsme?</a:t>
            </a:r>
          </a:p>
          <a:p>
            <a:pPr indent="-277812" algn="just" fontAlgn="auto"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>
                <a:solidFill>
                  <a:srgbClr val="000000"/>
                </a:solidFill>
                <a:latin typeface="+mj-lt"/>
              </a:rPr>
              <a:t>Stabilní dodavatel informačních technologií specializující se na</a:t>
            </a:r>
          </a:p>
          <a:p>
            <a:pPr indent="-277812" algn="just" fontAlgn="auto"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>
                <a:solidFill>
                  <a:srgbClr val="000000"/>
                </a:solidFill>
                <a:latin typeface="+mj-lt"/>
              </a:rPr>
              <a:t>oblasti: </a:t>
            </a:r>
            <a:r>
              <a:rPr lang="cs-CZ" sz="1700" dirty="0" err="1" smtClean="0">
                <a:solidFill>
                  <a:srgbClr val="000000"/>
                </a:solidFill>
                <a:latin typeface="+mj-lt"/>
              </a:rPr>
              <a:t>datacentra</a:t>
            </a:r>
            <a:r>
              <a:rPr lang="cs-CZ" sz="17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1700" dirty="0" err="1" smtClean="0">
                <a:solidFill>
                  <a:srgbClr val="000000"/>
                </a:solidFill>
                <a:latin typeface="+mj-lt"/>
              </a:rPr>
              <a:t>networking</a:t>
            </a:r>
            <a:r>
              <a:rPr lang="cs-CZ" sz="17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1700" dirty="0" err="1" smtClean="0">
                <a:solidFill>
                  <a:srgbClr val="000000"/>
                </a:solidFill>
                <a:latin typeface="+mj-lt"/>
              </a:rPr>
              <a:t>collaboration</a:t>
            </a:r>
            <a:r>
              <a:rPr lang="cs-CZ" sz="1700" dirty="0" smtClean="0">
                <a:solidFill>
                  <a:srgbClr val="000000"/>
                </a:solidFill>
                <a:latin typeface="+mj-lt"/>
              </a:rPr>
              <a:t>, security a cyber security;   technologie: Cisco, F5, </a:t>
            </a:r>
            <a:r>
              <a:rPr lang="cs-CZ" sz="1700" dirty="0" err="1" smtClean="0">
                <a:solidFill>
                  <a:srgbClr val="000000"/>
                </a:solidFill>
                <a:latin typeface="+mj-lt"/>
              </a:rPr>
              <a:t>NetApp</a:t>
            </a:r>
            <a:r>
              <a:rPr lang="cs-CZ" sz="1700" dirty="0" smtClean="0">
                <a:solidFill>
                  <a:srgbClr val="000000"/>
                </a:solidFill>
                <a:latin typeface="+mj-lt"/>
              </a:rPr>
              <a:t>, atd.</a:t>
            </a:r>
          </a:p>
          <a:p>
            <a:pPr indent="-277812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 smtClean="0">
                <a:solidFill>
                  <a:srgbClr val="00B5AD"/>
                </a:solidFill>
                <a:latin typeface="+mj-lt"/>
              </a:rPr>
              <a:t>Co nabízíme pro studenty?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1700" dirty="0" smtClean="0">
                <a:solidFill>
                  <a:schemeClr val="tx1"/>
                </a:solidFill>
                <a:latin typeface="+mj-lt"/>
              </a:rPr>
              <a:t>Stáže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1700" dirty="0" smtClean="0">
                <a:solidFill>
                  <a:schemeClr val="tx1"/>
                </a:solidFill>
                <a:latin typeface="+mj-lt"/>
              </a:rPr>
              <a:t>Bezplatné semináře/</a:t>
            </a:r>
            <a:r>
              <a:rPr lang="cs-CZ" sz="1700" dirty="0" err="1" smtClean="0">
                <a:solidFill>
                  <a:schemeClr val="tx1"/>
                </a:solidFill>
                <a:latin typeface="+mj-lt"/>
              </a:rPr>
              <a:t>webexy</a:t>
            </a:r>
            <a:endParaRPr lang="cs-CZ" sz="17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1700" dirty="0" smtClean="0">
                <a:solidFill>
                  <a:schemeClr val="tx1"/>
                </a:solidFill>
                <a:latin typeface="+mj-lt"/>
              </a:rPr>
              <a:t>Spolupráce na živých projektech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sz="1700" dirty="0" smtClean="0">
                <a:solidFill>
                  <a:schemeClr val="tx1"/>
                </a:solidFill>
                <a:latin typeface="+mj-lt"/>
              </a:rPr>
              <a:t>ALEF </a:t>
            </a:r>
            <a:r>
              <a:rPr lang="cs-CZ" sz="1700" dirty="0" err="1" smtClean="0">
                <a:solidFill>
                  <a:schemeClr val="tx1"/>
                </a:solidFill>
                <a:latin typeface="+mj-lt"/>
              </a:rPr>
              <a:t>summer</a:t>
            </a:r>
            <a:r>
              <a:rPr lang="cs-CZ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700" dirty="0" err="1" smtClean="0">
                <a:solidFill>
                  <a:schemeClr val="tx1"/>
                </a:solidFill>
                <a:latin typeface="+mj-lt"/>
              </a:rPr>
              <a:t>networking</a:t>
            </a:r>
            <a:r>
              <a:rPr lang="cs-CZ" sz="1700" dirty="0" smtClean="0">
                <a:solidFill>
                  <a:schemeClr val="tx1"/>
                </a:solidFill>
                <a:latin typeface="+mj-lt"/>
              </a:rPr>
              <a:t> camp</a:t>
            </a:r>
            <a:endParaRPr lang="cs-CZ" sz="2000" b="1" dirty="0" smtClean="0">
              <a:solidFill>
                <a:schemeClr val="tx1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>
                <a:latin typeface="+mj-lt"/>
              </a:rPr>
              <a:t>1.11.2017 startujeme </a:t>
            </a:r>
            <a:r>
              <a:rPr lang="cs-CZ" b="1" dirty="0" err="1" smtClean="0">
                <a:solidFill>
                  <a:srgbClr val="00B5AD"/>
                </a:solidFill>
                <a:latin typeface="+mj-lt"/>
                <a:hlinkClick r:id="rId3"/>
              </a:rPr>
              <a:t>Cybersecuritní</a:t>
            </a:r>
            <a:r>
              <a:rPr lang="cs-CZ" b="1" dirty="0" smtClean="0">
                <a:solidFill>
                  <a:srgbClr val="00B5AD"/>
                </a:solidFill>
                <a:latin typeface="+mj-lt"/>
                <a:hlinkClick r:id="rId3"/>
              </a:rPr>
              <a:t> inkubátor!</a:t>
            </a:r>
            <a:r>
              <a:rPr lang="cs-CZ" b="1" dirty="0" smtClean="0">
                <a:solidFill>
                  <a:srgbClr val="00B5AD"/>
                </a:solidFill>
                <a:latin typeface="+mj-lt"/>
              </a:rPr>
              <a:t> </a:t>
            </a:r>
            <a:r>
              <a:rPr lang="cs-CZ" sz="1700" dirty="0" smtClean="0">
                <a:latin typeface="+mj-lt"/>
              </a:rPr>
              <a:t>Čekají Tě zajímavé přednášky a špičkový odborníci v oblasti </a:t>
            </a:r>
            <a:r>
              <a:rPr lang="cs-CZ" sz="1700" dirty="0" err="1" smtClean="0">
                <a:latin typeface="+mj-lt"/>
              </a:rPr>
              <a:t>cybersecurity</a:t>
            </a:r>
            <a:r>
              <a:rPr lang="cs-CZ" sz="1700" dirty="0" smtClean="0">
                <a:latin typeface="+mj-lt"/>
              </a:rPr>
              <a:t>. Na závěr je připravené příjemné zakončení – večeře/party se všemi lektory a účastníky!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B5AD"/>
                </a:solidFill>
                <a:latin typeface="+mj-lt"/>
                <a:hlinkClick r:id="rId4"/>
              </a:rPr>
              <a:t>Přihlas se již teď!</a:t>
            </a:r>
            <a:endParaRPr lang="cs-CZ" sz="1700" dirty="0">
              <a:solidFill>
                <a:srgbClr val="00B5AD"/>
              </a:solidFill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19998"/>
            <a:ext cx="619007" cy="6190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93623"/>
            <a:ext cx="7848600" cy="11627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19998"/>
            <a:ext cx="619007" cy="61900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3" y="5919997"/>
            <a:ext cx="619007" cy="619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183" y="5257800"/>
            <a:ext cx="38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7812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5AD"/>
                </a:solidFill>
                <a:latin typeface="+mj-lt"/>
              </a:rPr>
              <a:t>https://www.alef.com/alefnula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l="4412" t="14193" r="4412" b="23958"/>
          <a:stretch/>
        </p:blipFill>
        <p:spPr>
          <a:xfrm>
            <a:off x="7682427" y="1636643"/>
            <a:ext cx="3857651" cy="6544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4871" y="2327509"/>
            <a:ext cx="4172762" cy="29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9296400" cy="384720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dirty="0" smtClean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Zajímají tě moderní síťové technologie včetně bezpečnosti počítačových sítí ? Chceš už během studia získat praktické zkušenosti završené světově uznávaným certifikátem, se kterým budeš mít výhodu na pracovním trhu?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Společnost CISCO už 20 let studentům středních a vysokých škol nabízí možnost projít si programem CISCO NETWORKING ACADEMY, která Tě nejlépe připraví na skutečnou práci v odboru.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Cisco </a:t>
            </a:r>
            <a:r>
              <a:rPr lang="cs-CZ" sz="17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Networking</a:t>
            </a: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cs-CZ" sz="17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Academy</a:t>
            </a: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 (</a:t>
            </a:r>
            <a:r>
              <a:rPr lang="cs-CZ" sz="17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NetAcad</a:t>
            </a: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 je součástí výuky na 53 středních školách a na 24 vysokých školách po celé České republice.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cs-CZ" sz="17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NetAcad</a:t>
            </a: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nabízí množství zajímavých kurzů založených na studiu a práci se speciální výukovou platformou i s reálnými síťovými komponentami.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Neváhej ani chvíli a využij jedinečnou příležitost, kterou Ti tvá škola nabízí. </a:t>
            </a:r>
          </a:p>
          <a:p>
            <a:pPr>
              <a:spcBef>
                <a:spcPts val="600"/>
              </a:spcBef>
            </a:pPr>
            <a:r>
              <a:rPr lang="cs-CZ" sz="2000" b="1" dirty="0" smtClean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Pro ty nejlepší z Vás společnost Cisco spolu s partnerskými firmami nabízí další spolupráci formou univerzitních projektů nebo formou stáže.  </a:t>
            </a: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				</a:t>
            </a:r>
            <a:endParaRPr lang="cs-CZ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338" y="1826573"/>
            <a:ext cx="2031062" cy="1075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45" y="3156008"/>
            <a:ext cx="2278762" cy="327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3778" y="4892290"/>
            <a:ext cx="210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+mj-lt"/>
              </a:rPr>
              <a:t>www.cisco.com</a:t>
            </a: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err="1" smtClean="0">
                <a:latin typeface="+mj-lt"/>
              </a:rPr>
              <a:t>www.netacad.com</a:t>
            </a:r>
            <a:endParaRPr lang="en-US" sz="2000" b="1" dirty="0">
              <a:latin typeface="+mj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718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65" y="1600200"/>
            <a:ext cx="7730668" cy="38669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3836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6" y="1600201"/>
            <a:ext cx="5272408" cy="39680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17542"/>
            <a:ext cx="5253755" cy="39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83036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11658600" cy="373948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Chceš si při studiu, nebo hned po škole vyzkoušet reálnou práci v oboru?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Přidej se k AEC a poznej IT </a:t>
            </a:r>
            <a:r>
              <a:rPr lang="cs-CZ" sz="2000" b="1" dirty="0" err="1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security</a:t>
            </a: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 v praxi!</a:t>
            </a:r>
          </a:p>
          <a:p>
            <a:pPr>
              <a:spcBef>
                <a:spcPts val="600"/>
              </a:spcBef>
            </a:pP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Staň </a:t>
            </a:r>
            <a:r>
              <a:rPr lang="cs-CZ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 součástí týmu, který patří ke špičce v oblasti služeb pro bezpečnost dat.</a:t>
            </a:r>
          </a:p>
          <a:p>
            <a:pPr>
              <a:spcBef>
                <a:spcPts val="600"/>
              </a:spcBef>
            </a:pPr>
            <a:r>
              <a:rPr lang="cs-CZ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Pracujeme pro velké české i zahraniční banky a velké </a:t>
            </a: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společnosti.</a:t>
            </a:r>
          </a:p>
          <a:p>
            <a:pPr>
              <a:spcBef>
                <a:spcPts val="600"/>
              </a:spcBef>
            </a:pP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Úzce spolupracujeme s Policií ČR při objasňování </a:t>
            </a:r>
            <a:r>
              <a:rPr lang="cs-CZ" sz="17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kyberkriminality</a:t>
            </a: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Získáš </a:t>
            </a:r>
            <a:r>
              <a:rPr lang="cs-CZ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možnost pravidelného školení a nejvyšších mezinárodně uznávaných certifikací.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Poznáš skutečná esa v oboru – pořádáme největší </a:t>
            </a:r>
            <a:r>
              <a:rPr lang="cs-CZ" sz="17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security</a:t>
            </a:r>
            <a:r>
              <a:rPr lang="cs-CZ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konferenci v ČR, naši konzultanti vystupují </a:t>
            </a:r>
            <a:r>
              <a:rPr lang="en-US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cs-CZ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na </a:t>
            </a:r>
            <a:r>
              <a:rPr lang="cs-CZ" sz="17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bezpečnostních konferencích po celém světě.</a:t>
            </a:r>
          </a:p>
          <a:p>
            <a:pPr>
              <a:spcBef>
                <a:spcPts val="600"/>
              </a:spcBef>
            </a:pPr>
            <a:r>
              <a:rPr lang="cs-CZ" sz="2000" b="1" dirty="0" smtClean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Zkus </a:t>
            </a: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etický </a:t>
            </a:r>
            <a:r>
              <a:rPr lang="cs-CZ" sz="2000" b="1" dirty="0" err="1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hacking</a:t>
            </a: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 pod vedením </a:t>
            </a:r>
            <a:r>
              <a:rPr lang="cs-CZ" sz="2000" b="1" dirty="0" err="1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profi</a:t>
            </a: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-týmu. Seznam se s prestižní prací konzultanta nebo </a:t>
            </a:r>
            <a:r>
              <a:rPr lang="cs-CZ" sz="2000" b="1" dirty="0" err="1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security</a:t>
            </a: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architekta. Ozvi </a:t>
            </a:r>
            <a:r>
              <a:rPr lang="cs-CZ" sz="2000" b="1" dirty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se nám pro nezávazný </a:t>
            </a:r>
            <a:r>
              <a:rPr lang="cs-CZ" sz="2000" b="1" dirty="0" smtClean="0">
                <a:solidFill>
                  <a:srgbClr val="6773B6"/>
                </a:solidFill>
                <a:latin typeface="+mj-lt"/>
                <a:cs typeface="Arial" panose="020B0604020202020204" pitchFamily="34" charset="0"/>
              </a:rPr>
              <a:t>pohovor!                                                                                      </a:t>
            </a:r>
            <a:r>
              <a:rPr lang="cs-CZ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lukas.blaha@aec.cz</a:t>
            </a:r>
            <a:r>
              <a:rPr lang="cs-CZ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www.aec.cz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70" y="1826573"/>
            <a:ext cx="2062230" cy="12001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115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11658600" cy="37887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b="1" dirty="0" smtClean="0">
                <a:latin typeface="+mj-lt"/>
              </a:rPr>
              <a:t>FIDELIS CYBERSECURITY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200" dirty="0" smtClean="0">
                <a:latin typeface="+mj-lt"/>
              </a:rPr>
              <a:t>Americká </a:t>
            </a:r>
            <a:r>
              <a:rPr lang="cs-CZ" sz="1200" dirty="0">
                <a:latin typeface="+mj-lt"/>
              </a:rPr>
              <a:t>patentovaná technologie určená k prevenci a detekci sofistikovaných kybernetických útoků typu APT – lídr trhu </a:t>
            </a:r>
            <a:r>
              <a:rPr lang="cs-CZ" sz="1200" b="1" dirty="0">
                <a:latin typeface="+mj-lt"/>
              </a:rPr>
              <a:t>ADR (</a:t>
            </a:r>
            <a:r>
              <a:rPr lang="cs-CZ" sz="1200" b="1" dirty="0" err="1">
                <a:latin typeface="+mj-lt"/>
              </a:rPr>
              <a:t>Automated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Detection</a:t>
            </a:r>
            <a:r>
              <a:rPr lang="cs-CZ" sz="1200" b="1" dirty="0">
                <a:latin typeface="+mj-lt"/>
              </a:rPr>
              <a:t> and Response) a EDR (</a:t>
            </a:r>
            <a:r>
              <a:rPr lang="cs-CZ" sz="1200" b="1" dirty="0" err="1">
                <a:latin typeface="+mj-lt"/>
              </a:rPr>
              <a:t>Endpoint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Detection</a:t>
            </a:r>
            <a:r>
              <a:rPr lang="cs-CZ" sz="1200" b="1" dirty="0">
                <a:latin typeface="+mj-lt"/>
              </a:rPr>
              <a:t> and </a:t>
            </a:r>
            <a:r>
              <a:rPr lang="cs-CZ" sz="1200" b="1" dirty="0" err="1">
                <a:latin typeface="+mj-lt"/>
              </a:rPr>
              <a:t>Remediation</a:t>
            </a:r>
            <a:r>
              <a:rPr lang="cs-CZ" sz="1200" b="1" dirty="0">
                <a:latin typeface="+mj-lt"/>
              </a:rPr>
              <a:t>).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200" dirty="0">
                <a:latin typeface="+mj-lt"/>
              </a:rPr>
              <a:t>Slouží především jako </a:t>
            </a:r>
            <a:r>
              <a:rPr lang="cs-CZ" sz="1200" b="1" dirty="0">
                <a:latin typeface="+mj-lt"/>
              </a:rPr>
              <a:t>nástroj bezpečnostních expertů v SOC / CERT </a:t>
            </a:r>
            <a:r>
              <a:rPr lang="cs-CZ" sz="1200" dirty="0">
                <a:latin typeface="+mj-lt"/>
              </a:rPr>
              <a:t>pro pokrytí následujících funkcionalit 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cs-CZ" sz="1200" dirty="0">
                <a:latin typeface="+mj-lt"/>
              </a:rPr>
              <a:t>Monitoring a hluboká bezpečnostní a forenzní analýza sítě i koncových bodů</a:t>
            </a:r>
          </a:p>
          <a:p>
            <a:pPr marL="800100" lvl="1" indent="-342900">
              <a:buFont typeface="Wingdings" charset="2"/>
              <a:buChar char="§"/>
            </a:pPr>
            <a:r>
              <a:rPr lang="cs-CZ" sz="1200" dirty="0">
                <a:latin typeface="+mj-lt"/>
              </a:rPr>
              <a:t>Malware prevence &amp; detekce / </a:t>
            </a:r>
            <a:r>
              <a:rPr lang="cs-CZ" sz="1200" dirty="0" err="1">
                <a:latin typeface="+mj-lt"/>
              </a:rPr>
              <a:t>NextGen</a:t>
            </a:r>
            <a:r>
              <a:rPr lang="cs-CZ" sz="1200" dirty="0">
                <a:latin typeface="+mj-lt"/>
              </a:rPr>
              <a:t> AV / Detekce APT útoků / síťové DLP</a:t>
            </a:r>
          </a:p>
          <a:p>
            <a:pPr marL="800100" lvl="1" indent="-342900">
              <a:buFont typeface="Wingdings" charset="2"/>
              <a:buChar char="§"/>
            </a:pPr>
            <a:r>
              <a:rPr lang="cs-CZ" sz="1200" dirty="0">
                <a:latin typeface="+mj-lt"/>
              </a:rPr>
              <a:t>Next </a:t>
            </a:r>
            <a:r>
              <a:rPr lang="cs-CZ" sz="1200" dirty="0" err="1">
                <a:latin typeface="+mj-lt"/>
              </a:rPr>
              <a:t>Generation</a:t>
            </a:r>
            <a:r>
              <a:rPr lang="cs-CZ" sz="1200" dirty="0">
                <a:latin typeface="+mj-lt"/>
              </a:rPr>
              <a:t> IDS/IPS</a:t>
            </a:r>
          </a:p>
          <a:p>
            <a:r>
              <a:rPr lang="cs-CZ" sz="1200" b="1" dirty="0">
                <a:latin typeface="+mj-lt"/>
              </a:rPr>
              <a:t>Fidelis </a:t>
            </a:r>
            <a:r>
              <a:rPr lang="cs-CZ" sz="1200" b="1" dirty="0" err="1">
                <a:latin typeface="+mj-lt"/>
              </a:rPr>
              <a:t>Elevate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baseline="30000" dirty="0">
                <a:latin typeface="+mj-lt"/>
              </a:rPr>
              <a:t>TM </a:t>
            </a:r>
            <a:r>
              <a:rPr lang="cs-CZ" sz="1200" b="1" dirty="0">
                <a:latin typeface="+mj-lt"/>
              </a:rPr>
              <a:t>platforma (síťové řešení &amp; technologie pro koncové body) </a:t>
            </a:r>
            <a:r>
              <a:rPr lang="cs-CZ" sz="1200" dirty="0">
                <a:latin typeface="+mj-lt"/>
              </a:rPr>
              <a:t>disponuje několika unikátními schopnostmi 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cs-CZ" sz="1200" dirty="0">
                <a:latin typeface="+mj-lt"/>
              </a:rPr>
              <a:t>Neselektivní monitoring přes všechny porty a všechny protokoly, skutečná analýza bez náhodného usuzování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cs-CZ" sz="1200" dirty="0">
                <a:latin typeface="+mj-lt"/>
              </a:rPr>
              <a:t>Nejhlubší patentovaná bezpečnostní analýza provozu – DSI (</a:t>
            </a:r>
            <a:r>
              <a:rPr lang="cs-CZ" sz="1200" dirty="0" err="1">
                <a:latin typeface="+mj-lt"/>
              </a:rPr>
              <a:t>deep</a:t>
            </a:r>
            <a:r>
              <a:rPr lang="cs-CZ" sz="1200" dirty="0">
                <a:latin typeface="+mj-lt"/>
              </a:rPr>
              <a:t> session </a:t>
            </a:r>
            <a:r>
              <a:rPr lang="cs-CZ" sz="1200" dirty="0" err="1">
                <a:latin typeface="+mj-lt"/>
              </a:rPr>
              <a:t>inspection</a:t>
            </a:r>
            <a:r>
              <a:rPr lang="cs-CZ" sz="1200" dirty="0">
                <a:latin typeface="+mj-lt"/>
              </a:rPr>
              <a:t>), která je na trhu k dispozici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cs-CZ" sz="1200" dirty="0">
                <a:latin typeface="+mj-lt"/>
              </a:rPr>
              <a:t>Detekce útočníka v každé fázi životního cyklu APT útoku – tzv. Cyber </a:t>
            </a:r>
            <a:r>
              <a:rPr lang="cs-CZ" sz="1200" dirty="0" err="1">
                <a:latin typeface="+mj-lt"/>
              </a:rPr>
              <a:t>Kill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Chain</a:t>
            </a:r>
            <a:endParaRPr lang="cs-CZ" sz="1200" dirty="0">
              <a:latin typeface="+mj-lt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cs-CZ" sz="1200" dirty="0">
                <a:latin typeface="+mj-lt"/>
              </a:rPr>
              <a:t>Analýza provozu v reálné čase i nad ukládanými historickými </a:t>
            </a:r>
            <a:r>
              <a:rPr lang="cs-CZ" sz="1200" dirty="0" err="1">
                <a:latin typeface="+mj-lt"/>
              </a:rPr>
              <a:t>metadaty</a:t>
            </a:r>
            <a:r>
              <a:rPr lang="cs-CZ" sz="1200" dirty="0">
                <a:latin typeface="+mj-lt"/>
              </a:rPr>
              <a:t> (bohatý popis veškeré komunikace)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cs-CZ" sz="1200" dirty="0">
                <a:latin typeface="+mj-lt"/>
              </a:rPr>
              <a:t>Velmi efektivní automatizace detekce i reakce – podstatné urychlení validačního procesu a snížení „</a:t>
            </a:r>
            <a:r>
              <a:rPr lang="cs-CZ" sz="1200" dirty="0" err="1">
                <a:latin typeface="+mj-lt"/>
              </a:rPr>
              <a:t>false</a:t>
            </a:r>
            <a:r>
              <a:rPr lang="cs-CZ" sz="1200" dirty="0">
                <a:latin typeface="+mj-lt"/>
              </a:rPr>
              <a:t> positive“ </a:t>
            </a:r>
          </a:p>
          <a:p>
            <a:r>
              <a:rPr lang="cs-CZ" sz="1200" dirty="0">
                <a:latin typeface="+mj-lt"/>
              </a:rPr>
              <a:t>Výjimečnost Fidelis technologie potvrzují i její dlouholetí zákazníci, například :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 sz="1200" dirty="0">
                <a:latin typeface="+mj-lt"/>
              </a:rPr>
              <a:t>vláda a vládní instituce USA, US </a:t>
            </a:r>
            <a:r>
              <a:rPr lang="cs-CZ" sz="1200" dirty="0" err="1">
                <a:latin typeface="+mj-lt"/>
              </a:rPr>
              <a:t>AirForce</a:t>
            </a:r>
            <a:r>
              <a:rPr lang="cs-CZ" sz="1200" dirty="0">
                <a:latin typeface="+mj-lt"/>
              </a:rPr>
              <a:t>, US DOD, US HOD, US-CERT, CERT.RO, DISA, NCSD, DC3, NATO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 sz="1200" dirty="0">
                <a:latin typeface="+mj-lt"/>
              </a:rPr>
              <a:t>Microsoft, Apple, IBM, HP, Google, Samsung, EY, </a:t>
            </a:r>
            <a:r>
              <a:rPr lang="cs-CZ" sz="1200" dirty="0" err="1">
                <a:latin typeface="+mj-lt"/>
              </a:rPr>
              <a:t>Accenture</a:t>
            </a:r>
            <a:r>
              <a:rPr lang="cs-CZ" sz="1200" dirty="0">
                <a:latin typeface="+mj-lt"/>
              </a:rPr>
              <a:t>, BMC, </a:t>
            </a:r>
            <a:r>
              <a:rPr lang="cs-CZ" sz="1200" dirty="0" err="1">
                <a:latin typeface="+mj-lt"/>
              </a:rPr>
              <a:t>Ensono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Exatel</a:t>
            </a:r>
            <a:r>
              <a:rPr lang="cs-CZ" sz="1200" dirty="0">
                <a:latin typeface="+mj-lt"/>
              </a:rPr>
              <a:t>,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 sz="1200" dirty="0" err="1">
                <a:latin typeface="+mj-lt"/>
              </a:rPr>
              <a:t>Barclays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MetLife</a:t>
            </a:r>
            <a:r>
              <a:rPr lang="cs-CZ" sz="1200" dirty="0">
                <a:latin typeface="+mj-lt"/>
              </a:rPr>
              <a:t>, ING, International </a:t>
            </a:r>
            <a:r>
              <a:rPr lang="cs-CZ" sz="1200" dirty="0" err="1">
                <a:latin typeface="+mj-lt"/>
              </a:rPr>
              <a:t>Monetary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Fund</a:t>
            </a:r>
            <a:r>
              <a:rPr lang="cs-CZ" sz="1200" dirty="0">
                <a:latin typeface="+mj-lt"/>
              </a:rPr>
              <a:t>, Co-</a:t>
            </a:r>
            <a:r>
              <a:rPr lang="cs-CZ" sz="1200" dirty="0" err="1">
                <a:latin typeface="+mj-lt"/>
              </a:rPr>
              <a:t>operative</a:t>
            </a:r>
            <a:r>
              <a:rPr lang="cs-CZ" sz="1200" dirty="0">
                <a:latin typeface="+mj-lt"/>
              </a:rPr>
              <a:t> Bank, Bank </a:t>
            </a:r>
            <a:r>
              <a:rPr lang="cs-CZ" sz="1200" dirty="0" err="1">
                <a:latin typeface="+mj-lt"/>
              </a:rPr>
              <a:t>Millenium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mBank</a:t>
            </a:r>
            <a:r>
              <a:rPr lang="cs-CZ" sz="1200" dirty="0">
                <a:latin typeface="+mj-lt"/>
              </a:rPr>
              <a:t>, 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 sz="1200" dirty="0">
                <a:latin typeface="+mj-lt"/>
              </a:rPr>
              <a:t>Airbus, </a:t>
            </a:r>
            <a:r>
              <a:rPr lang="cs-CZ" sz="1200" dirty="0" err="1">
                <a:latin typeface="+mj-lt"/>
              </a:rPr>
              <a:t>Emirates</a:t>
            </a:r>
            <a:r>
              <a:rPr lang="cs-CZ" sz="1200" dirty="0">
                <a:latin typeface="+mj-lt"/>
              </a:rPr>
              <a:t> Airlines, </a:t>
            </a:r>
            <a:r>
              <a:rPr lang="cs-CZ" sz="1200" dirty="0" err="1">
                <a:latin typeface="+mj-lt"/>
              </a:rPr>
              <a:t>GlaxoSmithKline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Chevron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ConocoPhilips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Halliburton</a:t>
            </a:r>
            <a:r>
              <a:rPr lang="cs-CZ" sz="1200" dirty="0">
                <a:latin typeface="+mj-lt"/>
              </a:rPr>
              <a:t>, Caterpillar, </a:t>
            </a:r>
            <a:r>
              <a:rPr lang="cs-CZ" sz="1200" dirty="0" err="1">
                <a:latin typeface="+mj-lt"/>
              </a:rPr>
              <a:t>ThermoFisher</a:t>
            </a:r>
            <a:r>
              <a:rPr lang="cs-CZ" sz="1200" dirty="0">
                <a:latin typeface="+mj-lt"/>
              </a:rPr>
              <a:t>,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272458"/>
            <a:ext cx="2590800" cy="12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7258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695102" y="2505266"/>
            <a:ext cx="7496898" cy="253972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 smtClean="0">
                <a:latin typeface="+mj-lt"/>
              </a:rPr>
              <a:t>Budoucnost nepatří těm, kteří informace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vytváří nebo přenáší, ale těm, kteří ovládají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nástroje na jejich filtrování, prohledávání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a interpretaci v souvislostech </a:t>
            </a:r>
          </a:p>
          <a:p>
            <a:pPr marL="0" indent="0">
              <a:buNone/>
              <a:defRPr/>
            </a:pPr>
            <a:r>
              <a:rPr lang="cs-CZ" dirty="0" smtClean="0">
                <a:latin typeface="+mj-lt"/>
              </a:rPr>
              <a:t>Kontext informací je dnes vzácnější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než jejich obsah</a:t>
            </a:r>
          </a:p>
        </p:txBody>
      </p:sp>
      <p:pic>
        <p:nvPicPr>
          <p:cNvPr id="1026" name="Picture 2" descr="Tovek sharing platfor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663737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95102" y="2024551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6377B"/>
                </a:solidFill>
              </a:rPr>
              <a:t>NAJÍT</a:t>
            </a:r>
            <a:r>
              <a:rPr lang="cs-CZ" sz="2000" dirty="0" smtClean="0">
                <a:solidFill>
                  <a:srgbClr val="06377B"/>
                </a:solidFill>
              </a:rPr>
              <a:t>  </a:t>
            </a:r>
            <a:r>
              <a:rPr lang="cs-CZ" sz="2000" dirty="0" smtClean="0">
                <a:solidFill>
                  <a:srgbClr val="00BAD1"/>
                </a:solidFill>
                <a:sym typeface="Wingdings 3" panose="05040102010807070707" pitchFamily="18" charset="2"/>
              </a:rPr>
              <a:t> </a:t>
            </a:r>
            <a:r>
              <a:rPr lang="cs-CZ" sz="2000" dirty="0" smtClean="0">
                <a:solidFill>
                  <a:srgbClr val="06377B"/>
                </a:solidFill>
              </a:rPr>
              <a:t> </a:t>
            </a:r>
            <a:r>
              <a:rPr lang="cs-CZ" sz="2400" b="1" dirty="0" smtClean="0">
                <a:solidFill>
                  <a:srgbClr val="06377B"/>
                </a:solidFill>
              </a:rPr>
              <a:t>POCHOPIT </a:t>
            </a:r>
            <a:r>
              <a:rPr lang="cs-CZ" sz="2000" dirty="0" smtClean="0">
                <a:solidFill>
                  <a:srgbClr val="06377B"/>
                </a:solidFill>
                <a:sym typeface="Wingdings 3" panose="05040102010807070707" pitchFamily="18" charset="2"/>
              </a:rPr>
              <a:t> </a:t>
            </a:r>
            <a:r>
              <a:rPr lang="cs-CZ" sz="2000" dirty="0">
                <a:solidFill>
                  <a:srgbClr val="00BAD1"/>
                </a:solidFill>
                <a:sym typeface="Wingdings 3" panose="05040102010807070707" pitchFamily="18" charset="2"/>
              </a:rPr>
              <a:t></a:t>
            </a:r>
            <a:r>
              <a:rPr lang="cs-CZ" sz="2000" dirty="0" smtClean="0">
                <a:solidFill>
                  <a:srgbClr val="06377B"/>
                </a:solidFill>
              </a:rPr>
              <a:t>  </a:t>
            </a:r>
            <a:r>
              <a:rPr lang="cs-CZ" sz="2400" b="1" dirty="0" smtClean="0">
                <a:solidFill>
                  <a:srgbClr val="06377B"/>
                </a:solidFill>
              </a:rPr>
              <a:t>VYUŽÍT</a:t>
            </a:r>
            <a:endParaRPr lang="en-GB" sz="2400" b="1" dirty="0">
              <a:solidFill>
                <a:srgbClr val="06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2763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19998"/>
            <a:ext cx="619007" cy="6190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93623"/>
            <a:ext cx="7848600" cy="11627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19998"/>
            <a:ext cx="619007" cy="61900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3" y="5919997"/>
            <a:ext cx="619007" cy="619007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4248240" y="4406690"/>
            <a:ext cx="3401201" cy="19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050" dirty="0">
                <a:latin typeface="Museo Sans Cyrl 900"/>
                <a:cs typeface="Museo Sans Cyrl 900"/>
              </a:rPr>
              <a:t>&gt;3 </a:t>
            </a:r>
            <a:r>
              <a:rPr lang="cs" sz="1050" dirty="0" smtClean="0">
                <a:latin typeface="Museo Sans Cyrl 900"/>
                <a:cs typeface="Museo Sans Cyrl 900"/>
              </a:rPr>
              <a:t>800</a:t>
            </a:r>
            <a:r>
              <a:rPr lang="cs" sz="1050" dirty="0">
                <a:latin typeface="Museo Sans Cyrl 900"/>
                <a:cs typeface="Museo Sans Cyrl 900"/>
              </a:rPr>
              <a:t> </a:t>
            </a:r>
            <a:r>
              <a:rPr lang="cs" sz="1050" dirty="0">
                <a:latin typeface="Museo Sans Cyrl 300"/>
                <a:cs typeface="Museo Sans Cyrl 300"/>
              </a:rPr>
              <a:t>vysoce</a:t>
            </a:r>
            <a:r>
              <a:rPr lang="et-EE" sz="1050" dirty="0">
                <a:latin typeface="Museo Sans Cyrl 300"/>
                <a:cs typeface="Museo Sans Cyrl 300"/>
              </a:rPr>
              <a:t> </a:t>
            </a:r>
            <a:r>
              <a:rPr lang="cs" sz="1050" dirty="0">
                <a:latin typeface="Museo Sans Cyrl 300"/>
                <a:cs typeface="Museo Sans Cyrl 300"/>
              </a:rPr>
              <a:t>kvalifikovaných odborníků</a:t>
            </a:r>
          </a:p>
        </p:txBody>
      </p:sp>
      <p:sp>
        <p:nvSpPr>
          <p:cNvPr id="21" name="object 4"/>
          <p:cNvSpPr txBox="1"/>
          <p:nvPr/>
        </p:nvSpPr>
        <p:spPr>
          <a:xfrm>
            <a:off x="4248238" y="3383218"/>
            <a:ext cx="3401201" cy="19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050" b="0" i="0" u="none" baseline="0" dirty="0">
                <a:latin typeface="Museo Sans Cyrl 900"/>
                <a:cs typeface="Museo Sans Cyrl 900"/>
              </a:rPr>
              <a:t>&gt;20 milionů</a:t>
            </a:r>
            <a:r>
              <a:rPr lang="cs" sz="1050" b="1" i="0" u="none" baseline="0" dirty="0">
                <a:latin typeface="Museo Sans Cyrl 900"/>
                <a:cs typeface="Museo Sans Cyrl 900"/>
              </a:rPr>
              <a:t> </a:t>
            </a:r>
            <a:r>
              <a:rPr lang="cs" sz="1050" b="0" i="0" u="none" baseline="0" dirty="0">
                <a:latin typeface="Museo Sans Cyrl 300"/>
                <a:cs typeface="Museo Sans Cyrl 300"/>
              </a:rPr>
              <a:t>aktivací produktu ročně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453967" y="3380871"/>
            <a:ext cx="3365526" cy="38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050" b="0" i="0" u="none" baseline="0" dirty="0">
                <a:latin typeface="Museo Sans Cyrl 300"/>
                <a:cs typeface="Museo Sans Cyrl 300"/>
              </a:rPr>
              <a:t>Společnost byla založena v roce </a:t>
            </a:r>
            <a:r>
              <a:rPr lang="cs" sz="1050" b="0" i="0" u="none" baseline="0" dirty="0">
                <a:latin typeface="Museo Sans Cyrl 900"/>
                <a:cs typeface="Museo Sans Cyrl 900"/>
              </a:rPr>
              <a:t>1997 </a:t>
            </a:r>
            <a:r>
              <a:rPr lang="cs" sz="1050" b="0" i="0" u="none" baseline="0" dirty="0">
                <a:latin typeface="Museo Sans Cyrl 300"/>
                <a:cs typeface="Museo Sans Cyrl 300"/>
              </a:rPr>
              <a:t>pod vedením pana Eugena Kasperského.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445382" y="3787905"/>
            <a:ext cx="3365526" cy="19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050" b="0" i="0" u="none" baseline="0" dirty="0">
                <a:latin typeface="Museo Sans Cyrl 300"/>
                <a:cs typeface="Museo Sans Cyrl 300"/>
              </a:rPr>
              <a:t>Působí na </a:t>
            </a:r>
            <a:r>
              <a:rPr lang="cs" sz="1050" b="0" i="0" u="none" baseline="0" dirty="0">
                <a:latin typeface="Museo Sans Cyrl 900"/>
                <a:cs typeface="Museo Sans Cyrl 900"/>
              </a:rPr>
              <a:t>5 </a:t>
            </a:r>
            <a:r>
              <a:rPr lang="cs" sz="1050" b="0" i="0" u="none" baseline="0" dirty="0">
                <a:latin typeface="Museo Sans Cyrl 300"/>
                <a:cs typeface="Museo Sans Cyrl 300"/>
              </a:rPr>
              <a:t>kontinentech ve </a:t>
            </a:r>
            <a:r>
              <a:rPr lang="cs" sz="1050" b="0" i="0" u="none" baseline="0" dirty="0">
                <a:latin typeface="Museo Sans Cyrl 900"/>
                <a:cs typeface="Museo Sans Cyrl 900"/>
              </a:rPr>
              <a:t>200</a:t>
            </a:r>
            <a:r>
              <a:rPr lang="cs" sz="1050" b="0" i="0" u="none" baseline="0" dirty="0">
                <a:latin typeface="Museo Sans Cyrl 300"/>
                <a:cs typeface="Museo Sans Cyrl 300"/>
              </a:rPr>
              <a:t> zemích a oblastech.</a:t>
            </a:r>
            <a:endParaRPr sz="1050" dirty="0">
              <a:latin typeface="Museo Sans Cyrl 300"/>
              <a:cs typeface="Museo Sans Cyrl 300"/>
            </a:endParaRPr>
          </a:p>
        </p:txBody>
      </p:sp>
      <p:sp>
        <p:nvSpPr>
          <p:cNvPr id="24" name="object 7"/>
          <p:cNvSpPr txBox="1"/>
          <p:nvPr/>
        </p:nvSpPr>
        <p:spPr>
          <a:xfrm>
            <a:off x="445382" y="4243636"/>
            <a:ext cx="3382696" cy="19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19000"/>
              </a:lnSpc>
            </a:pPr>
            <a:r>
              <a:rPr lang="sk-SK" sz="1050" b="1" spc="-20" dirty="0" smtClean="0">
                <a:latin typeface="Museo Sans Cyrl 300"/>
                <a:cs typeface="Museo Sans Cyrl 300"/>
              </a:rPr>
              <a:t>270 tisíc </a:t>
            </a:r>
            <a:r>
              <a:rPr lang="sk-SK" sz="1050" spc="-20" dirty="0" smtClean="0">
                <a:latin typeface="Museo Sans Cyrl 300"/>
                <a:cs typeface="Museo Sans Cyrl 300"/>
              </a:rPr>
              <a:t>společností pouzívá Kasperky Lab produkty </a:t>
            </a:r>
            <a:endParaRPr sz="1050" dirty="0">
              <a:latin typeface="Museo Sans Cyrl 300"/>
              <a:cs typeface="Museo Sans Cyrl 300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8092931" y="3429678"/>
            <a:ext cx="3518535" cy="38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050" b="0" i="0" u="none" baseline="0" dirty="0">
                <a:latin typeface="Museo Sans Cyrl 900"/>
                <a:cs typeface="Museo Sans Cyrl 900"/>
              </a:rPr>
              <a:t>Jeden ze čtyř </a:t>
            </a:r>
            <a:r>
              <a:rPr lang="cs" sz="1050" b="0" i="0" u="none" baseline="0" dirty="0">
                <a:latin typeface="Museo Sans Cyrl 300"/>
                <a:cs typeface="Museo Sans Cyrl 300"/>
              </a:rPr>
              <a:t>největších koncových poskytovatelů </a:t>
            </a:r>
            <a:r>
              <a:rPr lang="cs" sz="1050" b="0" i="0" u="none" baseline="0" dirty="0" smtClean="0">
                <a:latin typeface="Museo Sans Cyrl 300"/>
                <a:cs typeface="Museo Sans Cyrl 300"/>
              </a:rPr>
              <a:t>zabezpečení</a:t>
            </a:r>
            <a:endParaRPr lang="cs" sz="1050" b="0" i="0" u="none" baseline="0" dirty="0">
              <a:latin typeface="Museo Sans Cyrl 300"/>
              <a:cs typeface="Museo Sans Cyrl 300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8046474" y="4892965"/>
            <a:ext cx="3673405" cy="576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lang="en-US" sz="1050" dirty="0">
                <a:latin typeface="Museo Sans Cyrl 300" pitchFamily="50" charset="0"/>
                <a:cs typeface="Museo Sans Cyrl 300"/>
              </a:rPr>
              <a:t>V 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loňském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roce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získaly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produkty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společnosti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Kaspersky </a:t>
            </a:r>
            <a:r>
              <a:rPr lang="en-US" sz="1050" dirty="0" smtClean="0">
                <a:latin typeface="Museo Sans Cyrl 300" pitchFamily="50" charset="0"/>
                <a:cs typeface="Museo Sans Cyrl 300"/>
              </a:rPr>
              <a:t>Lab </a:t>
            </a:r>
            <a:r>
              <a:rPr lang="sk-SK" sz="1050" dirty="0" smtClean="0">
                <a:latin typeface="Museo Sans Cyrl 300" pitchFamily="50" charset="0"/>
                <a:cs typeface="Museo Sans Cyrl 300"/>
              </a:rPr>
              <a:t/>
            </a:r>
            <a:br>
              <a:rPr lang="sk-SK" sz="1050" dirty="0" smtClean="0">
                <a:latin typeface="Museo Sans Cyrl 300" pitchFamily="50" charset="0"/>
                <a:cs typeface="Museo Sans Cyrl 300"/>
              </a:rPr>
            </a:br>
            <a:r>
              <a:rPr lang="en-US" sz="1050" dirty="0" smtClean="0">
                <a:latin typeface="Museo Sans Cyrl 300" pitchFamily="50" charset="0"/>
                <a:cs typeface="Museo Sans Cyrl 300"/>
              </a:rPr>
              <a:t>v  </a:t>
            </a:r>
            <a:r>
              <a:rPr lang="en-US" sz="1050" b="1" dirty="0">
                <a:latin typeface="Museo Sans Cyrl 900"/>
                <a:cs typeface="Museo Sans Cyrl 900"/>
              </a:rPr>
              <a:t>94 </a:t>
            </a:r>
            <a:r>
              <a:rPr lang="en-US" sz="1050" dirty="0" err="1" smtClean="0">
                <a:latin typeface="Museo Sans Cyrl 300" pitchFamily="50" charset="0"/>
                <a:cs typeface="Museo Sans Cyrl 300"/>
              </a:rPr>
              <a:t>srovnávacích</a:t>
            </a:r>
            <a:r>
              <a:rPr lang="en-US" sz="1050" dirty="0" smtClean="0">
                <a:latin typeface="Museo Sans Cyrl 300" pitchFamily="50" charset="0"/>
                <a:cs typeface="Museo Sans Cyrl 300"/>
              </a:rPr>
              <a:t>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testech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a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recenzích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b="1" dirty="0">
                <a:latin typeface="Museo Sans Cyrl 900"/>
                <a:cs typeface="Museo Sans Cyrl 900"/>
              </a:rPr>
              <a:t>60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prvních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dirty="0" err="1">
                <a:latin typeface="Museo Sans Cyrl 300" pitchFamily="50" charset="0"/>
                <a:cs typeface="Museo Sans Cyrl 300"/>
              </a:rPr>
              <a:t>míst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 a </a:t>
            </a:r>
            <a:r>
              <a:rPr lang="en-US" sz="1050" dirty="0">
                <a:latin typeface="Museo Sans Cyrl 900"/>
                <a:cs typeface="Museo Sans Cyrl 900"/>
              </a:rPr>
              <a:t>77</a:t>
            </a:r>
            <a:r>
              <a:rPr lang="en-US" sz="1050" dirty="0">
                <a:latin typeface="Museo Sans Cyrl 300" pitchFamily="50" charset="0"/>
                <a:cs typeface="Museo Sans Cyrl 300"/>
              </a:rPr>
              <a:t> </a:t>
            </a:r>
            <a:r>
              <a:rPr lang="en-US" sz="1050" b="1" dirty="0" err="1">
                <a:latin typeface="Museo Sans Cyrl 300" pitchFamily="50" charset="0"/>
                <a:cs typeface="Museo Sans Cyrl 300"/>
              </a:rPr>
              <a:t>umístění</a:t>
            </a:r>
            <a:r>
              <a:rPr lang="en-US" sz="1050" b="1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b="1" dirty="0" err="1">
                <a:latin typeface="Museo Sans Cyrl 300" pitchFamily="50" charset="0"/>
                <a:cs typeface="Museo Sans Cyrl 300"/>
              </a:rPr>
              <a:t>na</a:t>
            </a:r>
            <a:r>
              <a:rPr lang="en-US" sz="1050" b="1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b="1" dirty="0" err="1">
                <a:latin typeface="Museo Sans Cyrl 300" pitchFamily="50" charset="0"/>
                <a:cs typeface="Museo Sans Cyrl 300"/>
              </a:rPr>
              <a:t>stupních</a:t>
            </a:r>
            <a:r>
              <a:rPr lang="en-US" sz="1050" b="1" dirty="0">
                <a:latin typeface="Museo Sans Cyrl 300" pitchFamily="50" charset="0"/>
                <a:cs typeface="Museo Sans Cyrl 300"/>
              </a:rPr>
              <a:t> </a:t>
            </a:r>
            <a:r>
              <a:rPr lang="en-US" sz="1050" b="1" dirty="0" err="1">
                <a:latin typeface="Museo Sans Cyrl 300" pitchFamily="50" charset="0"/>
                <a:cs typeface="Museo Sans Cyrl 300"/>
              </a:rPr>
              <a:t>vítězů</a:t>
            </a:r>
            <a:r>
              <a:rPr lang="en-US" sz="1050" b="1" dirty="0">
                <a:latin typeface="Museo Sans Cyrl 300" pitchFamily="50" charset="0"/>
                <a:cs typeface="Museo Sans Cyrl 300"/>
              </a:rPr>
              <a:t>.</a:t>
            </a:r>
            <a:endParaRPr lang="cs" sz="1050" b="1" dirty="0">
              <a:latin typeface="Museo Sans Cyrl 300" pitchFamily="50" charset="0"/>
              <a:cs typeface="Museo Sans Cyrl 300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8092932" y="3823647"/>
            <a:ext cx="3518535" cy="576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050" b="0" i="0" u="none" baseline="0" dirty="0">
                <a:latin typeface="Museo Sans Cyrl 300"/>
                <a:cs typeface="Museo Sans Cyrl 300"/>
              </a:rPr>
              <a:t>Pozice „Leader“ v hodnocení podnikových řešení společnosti </a:t>
            </a:r>
            <a:r>
              <a:rPr lang="cs" sz="1050" b="0" i="0" u="none" baseline="0" dirty="0" smtClean="0">
                <a:latin typeface="Museo Sans Cyrl 300"/>
                <a:cs typeface="Museo Sans Cyrl 300"/>
              </a:rPr>
              <a:t>Gartner</a:t>
            </a:r>
            <a:r>
              <a:rPr lang="et-EE" sz="1050" b="0" i="0" u="none" baseline="0" dirty="0" smtClean="0">
                <a:latin typeface="Museo Sans Cyrl 300"/>
                <a:cs typeface="Museo Sans Cyrl 300"/>
              </a:rPr>
              <a:t> </a:t>
            </a:r>
            <a:r>
              <a:rPr lang="cs" sz="1050" b="0" i="0" u="none" baseline="0" dirty="0" smtClean="0">
                <a:latin typeface="Museo Sans Cyrl 900"/>
                <a:cs typeface="Museo Sans Cyrl 900"/>
              </a:rPr>
              <a:t>„</a:t>
            </a:r>
            <a:r>
              <a:rPr lang="cs" sz="1050" b="0" i="0" u="none" baseline="0" dirty="0">
                <a:latin typeface="Museo Sans Cyrl 900"/>
                <a:cs typeface="Museo Sans Cyrl 900"/>
              </a:rPr>
              <a:t>Magic Quadrant for Endpoint Protection Platforms</a:t>
            </a:r>
            <a:r>
              <a:rPr lang="cs" sz="1050" b="0" i="0" u="none" baseline="0" dirty="0" smtClean="0">
                <a:latin typeface="Museo Sans Cyrl 900"/>
                <a:cs typeface="Museo Sans Cyrl 900"/>
              </a:rPr>
              <a:t>“</a:t>
            </a:r>
            <a:endParaRPr lang="cs" sz="1050" b="0" i="0" u="none" baseline="0" dirty="0">
              <a:latin typeface="Museo Sans Cyrl 300"/>
              <a:cs typeface="Museo Sans Cyrl 300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4262238" y="3978364"/>
            <a:ext cx="3404447" cy="38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lang="cs" sz="1050" dirty="0">
                <a:latin typeface="Museo Sans Cyrl 900"/>
                <a:cs typeface="Museo Sans Cyrl 900"/>
              </a:rPr>
              <a:t>&gt; </a:t>
            </a:r>
            <a:r>
              <a:rPr lang="cs" sz="1050" dirty="0" smtClean="0">
                <a:latin typeface="Museo Sans Cyrl 900"/>
                <a:cs typeface="Museo Sans Cyrl 900"/>
              </a:rPr>
              <a:t>664</a:t>
            </a:r>
            <a:r>
              <a:rPr lang="cs" sz="1050" b="0" i="0" u="none" baseline="0" dirty="0">
                <a:latin typeface="Museo Sans Cyrl 900"/>
                <a:cs typeface="Museo Sans Cyrl 900"/>
              </a:rPr>
              <a:t> milionů USD </a:t>
            </a:r>
            <a:r>
              <a:rPr lang="cs" sz="1050" b="0" i="0" u="none" baseline="0" dirty="0">
                <a:latin typeface="Museo Sans Cyrl 300"/>
                <a:cs typeface="Museo Sans Cyrl 300"/>
              </a:rPr>
              <a:t>– celkové neauditované příjmy za rok </a:t>
            </a:r>
            <a:r>
              <a:rPr lang="cs" sz="1050" b="0" i="0" u="none" baseline="0" dirty="0" smtClean="0">
                <a:latin typeface="Museo Sans Cyrl 300"/>
                <a:cs typeface="Museo Sans Cyrl 300"/>
              </a:rPr>
              <a:t>2016</a:t>
            </a:r>
            <a:endParaRPr lang="cs" sz="1050" b="0" i="0" u="none" baseline="0" dirty="0">
              <a:latin typeface="Museo Sans Cyrl 300"/>
              <a:cs typeface="Museo Sans Cyrl 300"/>
            </a:endParaRPr>
          </a:p>
        </p:txBody>
      </p:sp>
      <p:sp>
        <p:nvSpPr>
          <p:cNvPr id="29" name="object 13"/>
          <p:cNvSpPr txBox="1"/>
          <p:nvPr/>
        </p:nvSpPr>
        <p:spPr>
          <a:xfrm>
            <a:off x="1716432" y="2657037"/>
            <a:ext cx="186909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cs" sz="2100" b="0" i="0" u="none" baseline="0" dirty="0">
                <a:latin typeface="Museo Sans Cyrl 700"/>
                <a:cs typeface="Museo Sans Cyrl 700"/>
              </a:rPr>
              <a:t>Základní údaje</a:t>
            </a:r>
          </a:p>
        </p:txBody>
      </p:sp>
      <p:sp>
        <p:nvSpPr>
          <p:cNvPr id="30" name="object 14"/>
          <p:cNvSpPr txBox="1"/>
          <p:nvPr/>
        </p:nvSpPr>
        <p:spPr>
          <a:xfrm>
            <a:off x="5642320" y="2559887"/>
            <a:ext cx="121856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cs" sz="2100" b="0" i="0" u="none" baseline="0" dirty="0">
                <a:latin typeface="Museo Sans Cyrl 700"/>
                <a:cs typeface="Museo Sans Cyrl 700"/>
              </a:rPr>
              <a:t>Čísla</a:t>
            </a:r>
          </a:p>
        </p:txBody>
      </p:sp>
      <p:sp>
        <p:nvSpPr>
          <p:cNvPr id="31" name="object 15"/>
          <p:cNvSpPr txBox="1"/>
          <p:nvPr/>
        </p:nvSpPr>
        <p:spPr>
          <a:xfrm>
            <a:off x="9439407" y="2559886"/>
            <a:ext cx="18573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cs" sz="2100" b="0" i="0" u="none" baseline="0" dirty="0">
                <a:latin typeface="Museo Sans Cyrl 700"/>
                <a:cs typeface="Museo Sans Cyrl 700"/>
              </a:rPr>
              <a:t>Úspěchy</a:t>
            </a:r>
          </a:p>
        </p:txBody>
      </p:sp>
      <p:sp>
        <p:nvSpPr>
          <p:cNvPr id="32" name="object 16"/>
          <p:cNvSpPr txBox="1"/>
          <p:nvPr/>
        </p:nvSpPr>
        <p:spPr>
          <a:xfrm>
            <a:off x="3793665" y="5035130"/>
            <a:ext cx="2699380" cy="512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400" b="0" i="0" u="none" baseline="0" dirty="0">
                <a:solidFill>
                  <a:srgbClr val="FF0000"/>
                </a:solidFill>
                <a:latin typeface="Museo Sans Cyrl 300"/>
                <a:cs typeface="Museo Sans Cyrl 300"/>
              </a:rPr>
              <a:t>uživatelů na světě </a:t>
            </a:r>
            <a:r>
              <a:rPr lang="cs" sz="1400" b="0" i="0" u="none" baseline="0" dirty="0" smtClean="0">
                <a:solidFill>
                  <a:srgbClr val="FF0000"/>
                </a:solidFill>
                <a:latin typeface="Museo Sans Cyrl 300"/>
                <a:cs typeface="Museo Sans Cyrl 300"/>
              </a:rPr>
              <a:t>je </a:t>
            </a:r>
            <a:r>
              <a:rPr lang="cs" sz="1400" b="0" i="0" u="none" baseline="0" dirty="0">
                <a:solidFill>
                  <a:srgbClr val="FF0000"/>
                </a:solidFill>
                <a:latin typeface="Museo Sans Cyrl 300"/>
                <a:cs typeface="Museo Sans Cyrl 300"/>
              </a:rPr>
              <a:t>chráněno našimi </a:t>
            </a:r>
            <a:r>
              <a:rPr lang="cs" sz="1400" b="0" i="0" u="none" baseline="0" dirty="0" smtClean="0">
                <a:solidFill>
                  <a:srgbClr val="FF0000"/>
                </a:solidFill>
                <a:latin typeface="Museo Sans Cyrl 300"/>
                <a:cs typeface="Museo Sans Cyrl 300"/>
              </a:rPr>
              <a:t>technologiemi</a:t>
            </a:r>
            <a:r>
              <a:rPr lang="cs" sz="1400" b="0" i="0" u="none" baseline="0" dirty="0" smtClean="0">
                <a:solidFill>
                  <a:srgbClr val="333333"/>
                </a:solidFill>
                <a:latin typeface="Museo Sans Cyrl 300"/>
                <a:cs typeface="Museo Sans Cyrl 300"/>
              </a:rPr>
              <a:t>.</a:t>
            </a:r>
            <a:endParaRPr sz="1400" dirty="0">
              <a:latin typeface="Museo Sans Cyrl 300"/>
              <a:cs typeface="Museo Sans Cyrl 300"/>
            </a:endParaRPr>
          </a:p>
        </p:txBody>
      </p:sp>
      <p:pic>
        <p:nvPicPr>
          <p:cNvPr id="33" name="Рисунок 2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05" y="2314697"/>
            <a:ext cx="1482188" cy="1463063"/>
          </a:xfrm>
          <a:prstGeom prst="rect">
            <a:avLst/>
          </a:prstGeom>
        </p:spPr>
      </p:pic>
      <p:pic>
        <p:nvPicPr>
          <p:cNvPr id="34" name="Рисунок 2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731" y="2309865"/>
            <a:ext cx="1434375" cy="1348313"/>
          </a:xfrm>
          <a:prstGeom prst="rect">
            <a:avLst/>
          </a:prstGeom>
        </p:spPr>
      </p:pic>
      <p:pic>
        <p:nvPicPr>
          <p:cNvPr id="35" name="Рисунок 2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344" y="2186876"/>
            <a:ext cx="1463063" cy="1453500"/>
          </a:xfrm>
          <a:prstGeom prst="rect">
            <a:avLst/>
          </a:prstGeom>
        </p:spPr>
      </p:pic>
      <p:sp>
        <p:nvSpPr>
          <p:cNvPr id="36" name="object 4"/>
          <p:cNvSpPr txBox="1"/>
          <p:nvPr/>
        </p:nvSpPr>
        <p:spPr>
          <a:xfrm>
            <a:off x="4248238" y="3621974"/>
            <a:ext cx="340120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cs" sz="1050" dirty="0">
                <a:latin typeface="Museo Sans Cyrl 900"/>
                <a:cs typeface="Museo Sans Cyrl 900"/>
              </a:rPr>
              <a:t>&gt; </a:t>
            </a:r>
            <a:r>
              <a:rPr lang="en-US" sz="1050" b="1" dirty="0">
                <a:latin typeface="Museo Sans Cyrl 300"/>
                <a:cs typeface="Museo Sans Cyrl 300"/>
              </a:rPr>
              <a:t>310 </a:t>
            </a:r>
            <a:r>
              <a:rPr lang="en-US" sz="1050" b="1" dirty="0" err="1">
                <a:latin typeface="Museo Sans Cyrl 300"/>
                <a:cs typeface="Museo Sans Cyrl 300"/>
              </a:rPr>
              <a:t>tisíc</a:t>
            </a:r>
            <a:r>
              <a:rPr lang="en-US" sz="1050" b="1" dirty="0">
                <a:latin typeface="Museo Sans Cyrl 300"/>
                <a:cs typeface="Museo Sans Cyrl 300"/>
              </a:rPr>
              <a:t> </a:t>
            </a:r>
            <a:r>
              <a:rPr lang="sk-SK" sz="1050" dirty="0" smtClean="0">
                <a:latin typeface="Museo Sans Cyrl 300"/>
                <a:cs typeface="Museo Sans Cyrl 300"/>
              </a:rPr>
              <a:t>nových škodlivých </a:t>
            </a:r>
            <a:r>
              <a:rPr lang="en-US" sz="1050" dirty="0" err="1" smtClean="0">
                <a:latin typeface="Museo Sans Cyrl 300"/>
                <a:cs typeface="Museo Sans Cyrl 300"/>
              </a:rPr>
              <a:t>souborů</a:t>
            </a:r>
            <a:r>
              <a:rPr lang="en-US" sz="1050" dirty="0" smtClean="0">
                <a:latin typeface="Museo Sans Cyrl 300"/>
                <a:cs typeface="Museo Sans Cyrl 300"/>
              </a:rPr>
              <a:t> </a:t>
            </a:r>
            <a:r>
              <a:rPr lang="en-US" sz="1050" dirty="0" err="1">
                <a:latin typeface="Museo Sans Cyrl 300"/>
                <a:cs typeface="Museo Sans Cyrl 300"/>
              </a:rPr>
              <a:t>odhalen</a:t>
            </a:r>
            <a:r>
              <a:rPr lang="sk-SK" sz="1050" dirty="0">
                <a:latin typeface="Museo Sans Cyrl 300"/>
                <a:cs typeface="Museo Sans Cyrl 300"/>
              </a:rPr>
              <a:t>ých každý den</a:t>
            </a:r>
            <a:endParaRPr lang="en-US" sz="1050" dirty="0">
              <a:latin typeface="Museo Sans Cyrl 300"/>
              <a:cs typeface="Museo Sans Cyrl 300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4265484" y="4594529"/>
            <a:ext cx="3401201" cy="19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ct val="119100"/>
              </a:lnSpc>
            </a:pPr>
            <a:r>
              <a:rPr lang="cs" sz="1050" dirty="0" smtClean="0">
                <a:latin typeface="Museo Sans Cyrl 900"/>
                <a:cs typeface="Museo Sans Cyrl 900"/>
              </a:rPr>
              <a:t>&gt;120 </a:t>
            </a:r>
            <a:r>
              <a:rPr lang="cs" sz="1050" dirty="0">
                <a:latin typeface="Museo Sans Cyrl 300"/>
                <a:cs typeface="Museo Sans Cyrl 300"/>
              </a:rPr>
              <a:t>globálních technologických smluv/smluv OEM </a:t>
            </a:r>
          </a:p>
        </p:txBody>
      </p:sp>
      <p:sp>
        <p:nvSpPr>
          <p:cNvPr id="38" name="object 6"/>
          <p:cNvSpPr txBox="1"/>
          <p:nvPr/>
        </p:nvSpPr>
        <p:spPr>
          <a:xfrm>
            <a:off x="445382" y="4036095"/>
            <a:ext cx="3365526" cy="164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00"/>
              </a:lnSpc>
            </a:pPr>
            <a:r>
              <a:rPr lang="cs-CZ" sz="1050" b="1" spc="-20" dirty="0">
                <a:latin typeface="Museo Sans Cyrl 300"/>
                <a:cs typeface="Museo Sans Cyrl 300"/>
              </a:rPr>
              <a:t>35</a:t>
            </a:r>
            <a:r>
              <a:rPr lang="cs-CZ" sz="1050" kern="0" dirty="0" smtClean="0">
                <a:solidFill>
                  <a:srgbClr val="333333"/>
                </a:solidFill>
                <a:latin typeface="Museo Sans Cyrl 300"/>
              </a:rPr>
              <a:t> oficiálních </a:t>
            </a:r>
            <a:r>
              <a:rPr lang="cs-CZ" sz="1050" kern="0" dirty="0">
                <a:solidFill>
                  <a:srgbClr val="333333"/>
                </a:solidFill>
                <a:latin typeface="Museo Sans Cyrl 300"/>
              </a:rPr>
              <a:t>regionálních</a:t>
            </a:r>
            <a:r>
              <a:rPr lang="cs-CZ" sz="1050" dirty="0"/>
              <a:t> </a:t>
            </a:r>
            <a:r>
              <a:rPr lang="cs-CZ" sz="1050" kern="0" dirty="0">
                <a:solidFill>
                  <a:srgbClr val="333333"/>
                </a:solidFill>
                <a:latin typeface="Museo Sans Cyrl 300"/>
              </a:rPr>
              <a:t>zastoupení</a:t>
            </a:r>
            <a:endParaRPr lang="cs-CZ" sz="1050" kern="0" dirty="0">
              <a:latin typeface="Museo Sans Cyrl 300"/>
              <a:cs typeface="Museo Sans Cyrl 300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447321" y="4458240"/>
            <a:ext cx="3346344" cy="384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19000"/>
              </a:lnSpc>
            </a:pPr>
            <a:r>
              <a:rPr lang="cs" sz="1050" b="0" i="0" u="none" spc="-20" dirty="0">
                <a:latin typeface="Museo Sans Cyrl 300"/>
                <a:cs typeface="Museo Sans Cyrl 300"/>
              </a:rPr>
              <a:t>Poskytuje </a:t>
            </a:r>
            <a:r>
              <a:rPr lang="cs" sz="1050" b="0" i="0" u="none" spc="-20" dirty="0" smtClean="0">
                <a:latin typeface="Museo Sans Cyrl 900"/>
                <a:cs typeface="Museo Sans Cyrl 900"/>
              </a:rPr>
              <a:t>inovativní</a:t>
            </a:r>
            <a:r>
              <a:rPr lang="et-EE" sz="1050" b="0" i="0" u="none" spc="-20" dirty="0" smtClean="0">
                <a:latin typeface="Museo Sans Cyrl 900"/>
                <a:cs typeface="Museo Sans Cyrl 900"/>
              </a:rPr>
              <a:t> </a:t>
            </a:r>
            <a:r>
              <a:rPr lang="cs" sz="1050" b="0" i="0" u="none" spc="-20" dirty="0" smtClean="0">
                <a:latin typeface="Museo Sans Cyrl 300"/>
                <a:cs typeface="Museo Sans Cyrl 300"/>
              </a:rPr>
              <a:t>řešení </a:t>
            </a:r>
            <a:r>
              <a:rPr lang="cs" sz="1050" b="0" i="0" u="none" baseline="0" dirty="0" smtClean="0">
                <a:latin typeface="Museo Sans Cyrl 300"/>
                <a:cs typeface="Museo Sans Cyrl 300"/>
              </a:rPr>
              <a:t>zabezpečení IT </a:t>
            </a:r>
            <a:r>
              <a:rPr lang="cs" sz="1050" b="0" i="0" u="none" baseline="0" dirty="0">
                <a:latin typeface="Museo Sans Cyrl 300"/>
                <a:cs typeface="Museo Sans Cyrl 300"/>
              </a:rPr>
              <a:t>pro firmy i domácí uživatele.</a:t>
            </a:r>
            <a:endParaRPr sz="1050" dirty="0">
              <a:latin typeface="Museo Sans Cyrl 300"/>
              <a:cs typeface="Museo Sans Cyrl 300"/>
            </a:endParaRPr>
          </a:p>
        </p:txBody>
      </p:sp>
      <p:sp>
        <p:nvSpPr>
          <p:cNvPr id="40" name="object 17"/>
          <p:cNvSpPr txBox="1"/>
          <p:nvPr/>
        </p:nvSpPr>
        <p:spPr>
          <a:xfrm>
            <a:off x="375305" y="4964664"/>
            <a:ext cx="37231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cs" sz="4000" b="0" i="0" u="none" baseline="0" dirty="0">
                <a:solidFill>
                  <a:srgbClr val="E71D24"/>
                </a:solidFill>
                <a:latin typeface="Museo Sans Cyrl 700" pitchFamily="2" charset="0"/>
                <a:cs typeface="Museo Sans Cyrl 700"/>
              </a:rPr>
              <a:t>&gt; 400 000 000</a:t>
            </a:r>
            <a:endParaRPr sz="4000" dirty="0">
              <a:latin typeface="Museo Sans Cyrl 700" pitchFamily="2" charset="0"/>
              <a:cs typeface="Museo Sans Cyrl 700"/>
            </a:endParaRPr>
          </a:p>
        </p:txBody>
      </p:sp>
      <p:sp>
        <p:nvSpPr>
          <p:cNvPr id="41" name="object 3"/>
          <p:cNvSpPr txBox="1"/>
          <p:nvPr/>
        </p:nvSpPr>
        <p:spPr>
          <a:xfrm>
            <a:off x="459218" y="1599200"/>
            <a:ext cx="8915400" cy="48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 rtl="0">
              <a:lnSpc>
                <a:spcPts val="4200"/>
              </a:lnSpc>
            </a:pPr>
            <a:r>
              <a:rPr lang="cs" sz="2800" b="1" i="0" u="none" baseline="0" dirty="0">
                <a:solidFill>
                  <a:srgbClr val="007360"/>
                </a:solidFill>
                <a:latin typeface="Museo Sans Cyrl 900" pitchFamily="2" charset="0"/>
                <a:cs typeface="Museo Sans Cyrl 900"/>
              </a:rPr>
              <a:t>SPOLEČNOST KASPERSKY LAB VE ZKRATCE</a:t>
            </a:r>
            <a:endParaRPr sz="2800" b="1" dirty="0">
              <a:latin typeface="Museo Sans Cyrl 900" pitchFamily="2" charset="0"/>
              <a:cs typeface="Museo Sans Cyrl 900"/>
            </a:endParaRPr>
          </a:p>
        </p:txBody>
      </p:sp>
    </p:spTree>
    <p:extLst>
      <p:ext uri="{BB962C8B-B14F-4D97-AF65-F5344CB8AC3E}">
        <p14:creationId xmlns:p14="http://schemas.microsoft.com/office/powerpoint/2010/main" val="3140921380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6094937" cy="3429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28" y="1600200"/>
            <a:ext cx="6065172" cy="34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1228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00" y="165849"/>
            <a:ext cx="2000000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6" y="165849"/>
            <a:ext cx="900000" cy="9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94" y="165849"/>
            <a:ext cx="900000" cy="9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2" y="165849"/>
            <a:ext cx="90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8" y="1524000"/>
            <a:ext cx="1140496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571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00" y="165849"/>
            <a:ext cx="2000000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6" y="165849"/>
            <a:ext cx="900000" cy="9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94" y="165849"/>
            <a:ext cx="900000" cy="9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2" y="165849"/>
            <a:ext cx="900000" cy="90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8" y="1524000"/>
            <a:ext cx="1140496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753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1351" y="0"/>
            <a:ext cx="12203349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49993" y="5257800"/>
            <a:ext cx="528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www.kybersoutez.cz</a:t>
            </a:r>
            <a:endParaRPr lang="cs-CZ" sz="4000" dirty="0"/>
          </a:p>
          <a:p>
            <a:pPr algn="ctr"/>
            <a:r>
              <a:rPr lang="cs-CZ" sz="2000" dirty="0"/>
              <a:t>Email: kybersoutez@kybersoutez.cz</a:t>
            </a:r>
            <a:endParaRPr lang="en-US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032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02" y="101116"/>
            <a:ext cx="3106595" cy="1397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7" y="5796886"/>
            <a:ext cx="619007" cy="61900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7" y="5796886"/>
            <a:ext cx="619007" cy="61900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6885"/>
            <a:ext cx="619007" cy="6190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4" y="5568285"/>
            <a:ext cx="7952116" cy="112328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29B3DF0-D9B3-4CE3-B944-1F97C7BFA5EE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"/>
          <a:stretch/>
        </p:blipFill>
        <p:spPr bwMode="auto">
          <a:xfrm>
            <a:off x="381000" y="1752600"/>
            <a:ext cx="342900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61CB80A4-8ECF-4DE9-A3E2-353C4808B4B6}"/>
              </a:ext>
            </a:extLst>
          </p:cNvPr>
          <p:cNvSpPr/>
          <p:nvPr/>
        </p:nvSpPr>
        <p:spPr>
          <a:xfrm>
            <a:off x="5334000" y="1926744"/>
            <a:ext cx="6629400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již </a:t>
            </a:r>
            <a:r>
              <a:rPr lang="cs-CZ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25. let pomáháme rozvíjet ICT schopnosti ozbrojených sil a bezpečnostních </a:t>
            </a:r>
            <a:r>
              <a:rPr lang="cs-CZ" sz="20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sborů v České republice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www.afcea.cz</a:t>
            </a:r>
            <a:endParaRPr lang="cs-CZ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BD4B9093-11C2-47A7-932C-D7FFDA717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11582400" cy="20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6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66"/>
                </a:solidFill>
                <a:latin typeface="+mj-lt"/>
              </a:rPr>
              <a:t>je </a:t>
            </a:r>
            <a:r>
              <a:rPr lang="cs-CZ" dirty="0">
                <a:solidFill>
                  <a:srgbClr val="000066"/>
                </a:solidFill>
                <a:latin typeface="+mj-lt"/>
              </a:rPr>
              <a:t>nezávislá </a:t>
            </a:r>
            <a:r>
              <a:rPr lang="cs-CZ" dirty="0" smtClean="0">
                <a:solidFill>
                  <a:srgbClr val="000066"/>
                </a:solidFill>
                <a:latin typeface="+mj-lt"/>
              </a:rPr>
              <a:t>odborná </a:t>
            </a:r>
            <a:r>
              <a:rPr lang="cs-CZ" dirty="0">
                <a:solidFill>
                  <a:srgbClr val="000066"/>
                </a:solidFill>
                <a:latin typeface="+mj-lt"/>
              </a:rPr>
              <a:t>platforma zabývající se otázkami komunikačních, elektronických a informačních systémů nejen v podmínkách ozbrojených a bezpečnostních sil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66"/>
                </a:solidFill>
                <a:latin typeface="+mj-lt"/>
              </a:rPr>
              <a:t>je </a:t>
            </a:r>
            <a:r>
              <a:rPr lang="cs-CZ" dirty="0">
                <a:solidFill>
                  <a:srgbClr val="000066"/>
                </a:solidFill>
                <a:latin typeface="+mj-lt"/>
              </a:rPr>
              <a:t>součástí celosvětové komunity, které sdružuje více než 35.000 individuálních a </a:t>
            </a:r>
            <a:r>
              <a:rPr lang="cs-CZ" dirty="0" smtClean="0">
                <a:solidFill>
                  <a:srgbClr val="000066"/>
                </a:solidFill>
                <a:latin typeface="+mj-lt"/>
              </a:rPr>
              <a:t>téměř 2.000 </a:t>
            </a:r>
            <a:r>
              <a:rPr lang="cs-CZ" dirty="0">
                <a:solidFill>
                  <a:srgbClr val="000066"/>
                </a:solidFill>
                <a:latin typeface="+mj-lt"/>
              </a:rPr>
              <a:t>kolektivních členů ve více než 130 pobočkách po celém světě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66"/>
                </a:solidFill>
                <a:latin typeface="+mj-lt"/>
              </a:rPr>
              <a:t>organizuje </a:t>
            </a:r>
            <a:r>
              <a:rPr lang="cs-CZ" dirty="0">
                <a:solidFill>
                  <a:srgbClr val="000066"/>
                </a:solidFill>
                <a:latin typeface="+mj-lt"/>
              </a:rPr>
              <a:t>odborné aktivity v rámci pracovních skupin </a:t>
            </a:r>
            <a:r>
              <a:rPr lang="cs-CZ" b="1" dirty="0">
                <a:solidFill>
                  <a:srgbClr val="000066"/>
                </a:solidFill>
                <a:latin typeface="+mj-lt"/>
              </a:rPr>
              <a:t>Kybernetická bezpečnost </a:t>
            </a:r>
            <a:r>
              <a:rPr lang="cs-CZ" dirty="0">
                <a:solidFill>
                  <a:srgbClr val="000066"/>
                </a:solidFill>
                <a:latin typeface="+mj-lt"/>
              </a:rPr>
              <a:t>a </a:t>
            </a:r>
            <a:r>
              <a:rPr lang="cs-CZ" b="1" dirty="0">
                <a:solidFill>
                  <a:srgbClr val="000066"/>
                </a:solidFill>
                <a:latin typeface="+mj-lt"/>
              </a:rPr>
              <a:t>Ochrana obyvatelstva</a:t>
            </a:r>
          </a:p>
        </p:txBody>
      </p:sp>
    </p:spTree>
    <p:extLst>
      <p:ext uri="{BB962C8B-B14F-4D97-AF65-F5344CB8AC3E}">
        <p14:creationId xmlns:p14="http://schemas.microsoft.com/office/powerpoint/2010/main" val="138623356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185074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762000" y="1752600"/>
            <a:ext cx="10591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6CB2E6"/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   Jsme ústřední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správní orgán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České republiky pro: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kybernetickou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bezpečnost 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ochranu utajovaných informací pro oblast informačních a komunikačních systémů 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kryptografickou ochranu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problematiku neveřejné služby v rámci navigačního systému Galileo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   To znamená, že: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u nás pracují vysoce odborní specialisté v oblasti kybernetické bezpečnosti a kryptografické ochrany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pod nás patří vládní bezpečnostní tým, tzv. Vládní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CERT České republiky (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GovCERT.CZ)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spolupracujeme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s ostatními CERT a CSIRT bezpečnostními týmy v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doma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i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po celém světě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připravujeme národní bezpečnostní standardy v oblasti kyber bezpečnosti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stanovujeme bezpečnostní standardy pro informační systémy, které jsou důležité pro chod našeho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státu,  pro tzv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.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kritickou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informační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infrastrukturu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připravujeme ochranu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utajovaných informací v oblasti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informačních a komunikačních systémů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připravujeme zákony a podzákonné normy v oblasti kybernetické bezpečnosti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děláme osvětu a podporujeme vzdělávání v oblasti kyber bezpečnosti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máme vlastní výzkum a 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vývoj, zabýváme se šifrováním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děláme další zajímavé věci pro kybernetickou a informační bezpečnost České republiky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52156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185074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762000" y="1752600"/>
            <a:ext cx="105918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6CB2E6"/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   </a:t>
            </a:r>
          </a:p>
          <a:p>
            <a:pPr>
              <a:spcAft>
                <a:spcPts val="600"/>
              </a:spcAft>
              <a:buClr>
                <a:srgbClr val="6CB2E6"/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   Co je pro nás důležité?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jednoznačně schopnost týmové spolupráce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vysoká spolehlivost po všech stránkách, to dokládá i požadavek na bezpečnostní prověrku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nadstandardní znalosti aspoň v jednom oboru, ostatní umožníme doplnit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z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nalost cizích jazyků, i těch méně obvyklých</a:t>
            </a: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  <a:p>
            <a:pPr marL="800100" lvl="1" indent="-342900">
              <a:buClr>
                <a:srgbClr val="6CB2E6"/>
              </a:buCl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   Co víc dodat?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najdete nás v Brně i v Praze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našim lidem vytváříme co nejlepší podmínky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poskytujeme odborné stáže pro ty, kteří mají zájem o naše obory (kyber bezpečnost, ICT, právo, vzdělávání, apod.)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pro vážné zájemce o práci si vždy najdeme čas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více viz naše stránky </a:t>
            </a:r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ira Sans Medium" pitchFamily="50" charset="0"/>
              </a:rPr>
              <a:t>www.nukib.cz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ira Sans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731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5">
      <a:dk1>
        <a:srgbClr val="808080"/>
      </a:dk1>
      <a:lt1>
        <a:srgbClr val="FFFFFF"/>
      </a:lt1>
      <a:dk2>
        <a:srgbClr val="002850"/>
      </a:dk2>
      <a:lt2>
        <a:srgbClr val="FFFFFF"/>
      </a:lt2>
      <a:accent1>
        <a:srgbClr val="006FBA"/>
      </a:accent1>
      <a:accent2>
        <a:srgbClr val="B40023"/>
      </a:accent2>
      <a:accent3>
        <a:srgbClr val="AAACB3"/>
      </a:accent3>
      <a:accent4>
        <a:srgbClr val="DADADA"/>
      </a:accent4>
      <a:accent5>
        <a:srgbClr val="AABBD9"/>
      </a:accent5>
      <a:accent6>
        <a:srgbClr val="A3001F"/>
      </a:accent6>
      <a:hlink>
        <a:srgbClr val="FF961E"/>
      </a:hlink>
      <a:folHlink>
        <a:srgbClr val="3F9C35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006FBA"/>
        </a:accent1>
        <a:accent2>
          <a:srgbClr val="B40023"/>
        </a:accent2>
        <a:accent3>
          <a:srgbClr val="AAAAAA"/>
        </a:accent3>
        <a:accent4>
          <a:srgbClr val="DADADA"/>
        </a:accent4>
        <a:accent5>
          <a:srgbClr val="AABBD9"/>
        </a:accent5>
        <a:accent6>
          <a:srgbClr val="A3001F"/>
        </a:accent6>
        <a:hlink>
          <a:srgbClr val="FF961E"/>
        </a:hlink>
        <a:folHlink>
          <a:srgbClr val="3F9C3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6FBA"/>
        </a:accent1>
        <a:accent2>
          <a:srgbClr val="B40023"/>
        </a:accent2>
        <a:accent3>
          <a:srgbClr val="FFFFFF"/>
        </a:accent3>
        <a:accent4>
          <a:srgbClr val="000000"/>
        </a:accent4>
        <a:accent5>
          <a:srgbClr val="AABBD9"/>
        </a:accent5>
        <a:accent6>
          <a:srgbClr val="A3001F"/>
        </a:accent6>
        <a:hlink>
          <a:srgbClr val="FF961E"/>
        </a:hlink>
        <a:folHlink>
          <a:srgbClr val="3F9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006FBA"/>
        </a:accent1>
        <a:accent2>
          <a:srgbClr val="B40023"/>
        </a:accent2>
        <a:accent3>
          <a:srgbClr val="AAAAAA"/>
        </a:accent3>
        <a:accent4>
          <a:srgbClr val="DADADA"/>
        </a:accent4>
        <a:accent5>
          <a:srgbClr val="AABBD9"/>
        </a:accent5>
        <a:accent6>
          <a:srgbClr val="A3001F"/>
        </a:accent6>
        <a:hlink>
          <a:srgbClr val="FF961E"/>
        </a:hlink>
        <a:folHlink>
          <a:srgbClr val="3F9C3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6FBA"/>
        </a:accent1>
        <a:accent2>
          <a:srgbClr val="B40023"/>
        </a:accent2>
        <a:accent3>
          <a:srgbClr val="FFFFFF"/>
        </a:accent3>
        <a:accent4>
          <a:srgbClr val="000000"/>
        </a:accent4>
        <a:accent5>
          <a:srgbClr val="AABBD9"/>
        </a:accent5>
        <a:accent6>
          <a:srgbClr val="A3001F"/>
        </a:accent6>
        <a:hlink>
          <a:srgbClr val="FF961E"/>
        </a:hlink>
        <a:folHlink>
          <a:srgbClr val="3F9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808080"/>
        </a:dk1>
        <a:lt1>
          <a:srgbClr val="FFFFFF"/>
        </a:lt1>
        <a:dk2>
          <a:srgbClr val="002850"/>
        </a:dk2>
        <a:lt2>
          <a:srgbClr val="FFFFFF"/>
        </a:lt2>
        <a:accent1>
          <a:srgbClr val="006FBA"/>
        </a:accent1>
        <a:accent2>
          <a:srgbClr val="B40023"/>
        </a:accent2>
        <a:accent3>
          <a:srgbClr val="AAACB3"/>
        </a:accent3>
        <a:accent4>
          <a:srgbClr val="DADADA"/>
        </a:accent4>
        <a:accent5>
          <a:srgbClr val="AABBD9"/>
        </a:accent5>
        <a:accent6>
          <a:srgbClr val="A3001F"/>
        </a:accent6>
        <a:hlink>
          <a:srgbClr val="FF961E"/>
        </a:hlink>
        <a:folHlink>
          <a:srgbClr val="3F9C3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1368</Words>
  <Application>Microsoft Office PowerPoint</Application>
  <PresentationFormat>Širokoúhlá obrazovka</PresentationFormat>
  <Paragraphs>203</Paragraphs>
  <Slides>30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Fira Sans Medium</vt:lpstr>
      <vt:lpstr>Museo Sans Cyrl 300</vt:lpstr>
      <vt:lpstr>Museo Sans Cyrl 700</vt:lpstr>
      <vt:lpstr>Museo Sans Cyrl 900</vt:lpstr>
      <vt:lpstr>Times New Roman</vt:lpstr>
      <vt:lpstr>Wingdings</vt:lpstr>
      <vt:lpstr>Wingdings 3</vt:lpstr>
      <vt:lpstr>2_Custom Design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AFCEA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Petr Jirásek</cp:lastModifiedBy>
  <cp:revision>320</cp:revision>
  <cp:lastPrinted>2017-01-08T09:59:48Z</cp:lastPrinted>
  <dcterms:created xsi:type="dcterms:W3CDTF">2009-10-27T14:59:53Z</dcterms:created>
  <dcterms:modified xsi:type="dcterms:W3CDTF">2017-10-27T14:30:28Z</dcterms:modified>
  <cp:category>Veřejná informace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ec-DocumentTagging.ClassificationMark.P00">
    <vt:lpwstr>&lt;ClassificationMark xmlns:xsi="http://www.w3.org/2001/XMLSchema-instance" xmlns:xsd="http://www.w3.org/2001/XMLSchema" margin="NaN" class="C0" position="BottomMiddle" marginX="0" marginY="0" classifiedOn="2017-08-29T11:35:00.8985072+02:00" showPrinte</vt:lpwstr>
  </property>
  <property fmtid="{D5CDD505-2E9C-101B-9397-08002B2CF9AE}" pid="3" name="aec-DocumentTagging.ClassificationMark.P01">
    <vt:lpwstr>dBy="false" showPrintDate="false" language="cs" ApplicationVersion="Microsoft PowerPoint, 15.0" addinVersion="5.9.5.7"&gt;&lt;history bulk="false" class="Veřejná informace" code="C0" user="Igor Čech" date="2017-08-29T11:48:26.8994829+02:00" /&gt;&lt;recipients /</vt:lpwstr>
  </property>
  <property fmtid="{D5CDD505-2E9C-101B-9397-08002B2CF9AE}" pid="4" name="aec-DocumentTagging.ClassificationMark.P02">
    <vt:lpwstr>&gt;&lt;documentOwners /&gt;&lt;/ClassificationMark&gt;</vt:lpwstr>
  </property>
  <property fmtid="{D5CDD505-2E9C-101B-9397-08002B2CF9AE}" pid="5" name="aec-DocumentTagging.ClassificationMark">
    <vt:lpwstr>￼PARTS:3</vt:lpwstr>
  </property>
  <property fmtid="{D5CDD505-2E9C-101B-9397-08002B2CF9AE}" pid="6" name="aec-DocumentClasification">
    <vt:lpwstr>Veřejná informace</vt:lpwstr>
  </property>
  <property fmtid="{D5CDD505-2E9C-101B-9397-08002B2CF9AE}" pid="7" name="aec-DLP">
    <vt:lpwstr>aec-DLP:TAG_SEC_C0</vt:lpwstr>
  </property>
</Properties>
</file>